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tif" ContentType="image/t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3"/>
  </p:notesMasterIdLst>
  <p:sldIdLst>
    <p:sldId id="370" r:id="rId2"/>
    <p:sldId id="256" r:id="rId3"/>
    <p:sldId id="372" r:id="rId4"/>
    <p:sldId id="374" r:id="rId5"/>
    <p:sldId id="373" r:id="rId6"/>
    <p:sldId id="257" r:id="rId7"/>
    <p:sldId id="367" r:id="rId8"/>
    <p:sldId id="286" r:id="rId9"/>
    <p:sldId id="287" r:id="rId10"/>
    <p:sldId id="288" r:id="rId11"/>
    <p:sldId id="258" r:id="rId12"/>
    <p:sldId id="291" r:id="rId13"/>
    <p:sldId id="292" r:id="rId14"/>
    <p:sldId id="293" r:id="rId15"/>
    <p:sldId id="289" r:id="rId16"/>
    <p:sldId id="259" r:id="rId17"/>
    <p:sldId id="260" r:id="rId18"/>
    <p:sldId id="261" r:id="rId19"/>
    <p:sldId id="262" r:id="rId20"/>
    <p:sldId id="263" r:id="rId21"/>
    <p:sldId id="265" r:id="rId22"/>
    <p:sldId id="267" r:id="rId23"/>
    <p:sldId id="268" r:id="rId24"/>
    <p:sldId id="271" r:id="rId25"/>
    <p:sldId id="276" r:id="rId26"/>
    <p:sldId id="278" r:id="rId27"/>
    <p:sldId id="279" r:id="rId28"/>
    <p:sldId id="280" r:id="rId29"/>
    <p:sldId id="281" r:id="rId30"/>
    <p:sldId id="282" r:id="rId31"/>
    <p:sldId id="285" r:id="rId32"/>
    <p:sldId id="368" r:id="rId33"/>
    <p:sldId id="369" r:id="rId34"/>
    <p:sldId id="295" r:id="rId35"/>
    <p:sldId id="297" r:id="rId36"/>
    <p:sldId id="298" r:id="rId37"/>
    <p:sldId id="299"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6" r:id="rId54"/>
    <p:sldId id="317" r:id="rId55"/>
    <p:sldId id="318" r:id="rId56"/>
    <p:sldId id="319" r:id="rId57"/>
    <p:sldId id="320" r:id="rId58"/>
    <p:sldId id="321" r:id="rId59"/>
    <p:sldId id="322" r:id="rId60"/>
    <p:sldId id="323" r:id="rId61"/>
    <p:sldId id="324" r:id="rId62"/>
    <p:sldId id="325" r:id="rId63"/>
    <p:sldId id="326" r:id="rId64"/>
    <p:sldId id="327" r:id="rId65"/>
    <p:sldId id="328" r:id="rId66"/>
    <p:sldId id="329" r:id="rId67"/>
    <p:sldId id="330" r:id="rId68"/>
    <p:sldId id="349" r:id="rId69"/>
    <p:sldId id="350" r:id="rId70"/>
    <p:sldId id="351" r:id="rId71"/>
    <p:sldId id="352" r:id="rId72"/>
    <p:sldId id="353" r:id="rId73"/>
    <p:sldId id="354" r:id="rId74"/>
    <p:sldId id="355" r:id="rId75"/>
    <p:sldId id="356" r:id="rId76"/>
    <p:sldId id="357" r:id="rId77"/>
    <p:sldId id="358" r:id="rId78"/>
    <p:sldId id="359" r:id="rId79"/>
    <p:sldId id="361" r:id="rId80"/>
    <p:sldId id="362" r:id="rId81"/>
    <p:sldId id="363" r:id="rId82"/>
  </p:sldIdLst>
  <p:sldSz cx="9363075" cy="52578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1pPr>
    <a:lvl2pPr marL="0" marR="0" indent="228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2pPr>
    <a:lvl3pPr marL="0" marR="0" indent="457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3pPr>
    <a:lvl4pPr marL="0" marR="0" indent="685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4pPr>
    <a:lvl5pPr marL="0" marR="0" indent="9144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5pPr>
    <a:lvl6pPr marL="0" marR="0" indent="11430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6pPr>
    <a:lvl7pPr marL="0" marR="0" indent="1371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7pPr>
    <a:lvl8pPr marL="0" marR="0" indent="1600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8pPr>
    <a:lvl9pPr marL="0" marR="0" indent="1828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D51ADE6A-740E-44AE-83CC-AE7238B6C88D}"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4A9BC294-FFE2-49D5-8D69-9E1BD2C41BD5}"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9"/>
    <p:restoredTop sz="91403"/>
  </p:normalViewPr>
  <p:slideViewPr>
    <p:cSldViewPr snapToGrid="0" snapToObjects="1">
      <p:cViewPr varScale="1">
        <p:scale>
          <a:sx n="136" d="100"/>
          <a:sy n="136" d="100"/>
        </p:scale>
        <p:origin x="86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notesMaster" Target="notesMasters/notesMaster1.xml"/><Relationship Id="rId84" Type="http://schemas.openxmlformats.org/officeDocument/2006/relationships/presProps" Target="presProps.xml"/><Relationship Id="rId85" Type="http://schemas.openxmlformats.org/officeDocument/2006/relationships/viewProps" Target="viewProps.xml"/><Relationship Id="rId86" Type="http://schemas.openxmlformats.org/officeDocument/2006/relationships/theme" Target="theme/theme1.xml"/><Relationship Id="rId87" Type="http://schemas.openxmlformats.org/officeDocument/2006/relationships/tableStyles" Target="tableStyles.xml"/></Relationships>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8.png>
</file>

<file path=ppt/media/image39.png>
</file>

<file path=ppt/media/image4.tif>
</file>

<file path=ppt/media/image40.png>
</file>

<file path=ppt/media/image41.jpeg>
</file>

<file path=ppt/media/image42.jpeg>
</file>

<file path=ppt/media/image43.jpeg>
</file>

<file path=ppt/media/image44.png>
</file>

<file path=ppt/media/image5.tif>
</file>

<file path=ppt/media/image6.jpeg>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5" name="Shape 175"/>
          <p:cNvSpPr>
            <a:spLocks noGrp="1" noRot="1" noChangeAspect="1"/>
          </p:cNvSpPr>
          <p:nvPr>
            <p:ph type="sldImg"/>
          </p:nvPr>
        </p:nvSpPr>
        <p:spPr>
          <a:xfrm>
            <a:off x="1143000" y="685800"/>
            <a:ext cx="4572000" cy="3429000"/>
          </a:xfrm>
          <a:prstGeom prst="rect">
            <a:avLst/>
          </a:prstGeom>
        </p:spPr>
        <p:txBody>
          <a:bodyPr/>
          <a:lstStyle/>
          <a:p>
            <a:endParaRPr/>
          </a:p>
        </p:txBody>
      </p:sp>
      <p:sp>
        <p:nvSpPr>
          <p:cNvPr id="176" name="Shape 17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536016913"/>
      </p:ext>
    </p:extLst>
  </p:cSld>
  <p:clrMap bg1="lt1" tx1="dk1" bg2="lt2" tx2="dk2" accent1="accent1" accent2="accent2" accent3="accent3" accent4="accent4" accent5="accent5" accent6="accent6" hlink="hlink" folHlink="folHlink"/>
  <p:notesStyle>
    <a:lvl1pPr defTabSz="457200" latinLnBrk="0">
      <a:defRPr sz="2200">
        <a:latin typeface="Lucida Grande"/>
        <a:ea typeface="Lucida Grande"/>
        <a:cs typeface="Lucida Grande"/>
        <a:sym typeface="Lucida Grande"/>
      </a:defRPr>
    </a:lvl1pPr>
    <a:lvl2pPr indent="228600" defTabSz="457200" latinLnBrk="0">
      <a:defRPr sz="2200">
        <a:latin typeface="Lucida Grande"/>
        <a:ea typeface="Lucida Grande"/>
        <a:cs typeface="Lucida Grande"/>
        <a:sym typeface="Lucida Grande"/>
      </a:defRPr>
    </a:lvl2pPr>
    <a:lvl3pPr indent="457200" defTabSz="457200" latinLnBrk="0">
      <a:defRPr sz="2200">
        <a:latin typeface="Lucida Grande"/>
        <a:ea typeface="Lucida Grande"/>
        <a:cs typeface="Lucida Grande"/>
        <a:sym typeface="Lucida Grande"/>
      </a:defRPr>
    </a:lvl3pPr>
    <a:lvl4pPr indent="685800" defTabSz="457200" latinLnBrk="0">
      <a:defRPr sz="2200">
        <a:latin typeface="Lucida Grande"/>
        <a:ea typeface="Lucida Grande"/>
        <a:cs typeface="Lucida Grande"/>
        <a:sym typeface="Lucida Grande"/>
      </a:defRPr>
    </a:lvl4pPr>
    <a:lvl5pPr indent="914400" defTabSz="457200" latinLnBrk="0">
      <a:defRPr sz="2200">
        <a:latin typeface="Lucida Grande"/>
        <a:ea typeface="Lucida Grande"/>
        <a:cs typeface="Lucida Grande"/>
        <a:sym typeface="Lucida Grande"/>
      </a:defRPr>
    </a:lvl5pPr>
    <a:lvl6pPr indent="1143000" defTabSz="457200" latinLnBrk="0">
      <a:defRPr sz="2200">
        <a:latin typeface="Lucida Grande"/>
        <a:ea typeface="Lucida Grande"/>
        <a:cs typeface="Lucida Grande"/>
        <a:sym typeface="Lucida Grande"/>
      </a:defRPr>
    </a:lvl6pPr>
    <a:lvl7pPr indent="1371600" defTabSz="457200" latinLnBrk="0">
      <a:defRPr sz="2200">
        <a:latin typeface="Lucida Grande"/>
        <a:ea typeface="Lucida Grande"/>
        <a:cs typeface="Lucida Grande"/>
        <a:sym typeface="Lucida Grande"/>
      </a:defRPr>
    </a:lvl7pPr>
    <a:lvl8pPr indent="1600200" defTabSz="457200" latinLnBrk="0">
      <a:defRPr sz="2200">
        <a:latin typeface="Lucida Grande"/>
        <a:ea typeface="Lucida Grande"/>
        <a:cs typeface="Lucida Grande"/>
        <a:sym typeface="Lucida Grande"/>
      </a:defRPr>
    </a:lvl8pPr>
    <a:lvl9pPr indent="1828800" defTabSz="4572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Shape 469"/>
          <p:cNvSpPr>
            <a:spLocks noGrp="1" noRot="1" noChangeAspect="1"/>
          </p:cNvSpPr>
          <p:nvPr>
            <p:ph type="sldImg"/>
          </p:nvPr>
        </p:nvSpPr>
        <p:spPr>
          <a:xfrm>
            <a:off x="376238" y="685800"/>
            <a:ext cx="6105525" cy="3429000"/>
          </a:xfrm>
          <a:prstGeom prst="rect">
            <a:avLst/>
          </a:prstGeom>
        </p:spPr>
        <p:txBody>
          <a:bodyPr/>
          <a:lstStyle/>
          <a:p>
            <a:endParaRPr/>
          </a:p>
        </p:txBody>
      </p:sp>
      <p:sp>
        <p:nvSpPr>
          <p:cNvPr id="470" name="Shape 470"/>
          <p:cNvSpPr>
            <a:spLocks noGrp="1"/>
          </p:cNvSpPr>
          <p:nvPr>
            <p:ph type="body" sz="quarter" idx="1"/>
          </p:nvPr>
        </p:nvSpPr>
        <p:spPr>
          <a:prstGeom prst="rect">
            <a:avLst/>
          </a:prstGeom>
        </p:spPr>
        <p:txBody>
          <a:bodyPr/>
          <a:lstStyle>
            <a:lvl1pPr>
              <a:defRPr sz="1100"/>
            </a:lvl1pPr>
          </a:lstStyle>
          <a:p>
            <a:r>
              <a:t>[Leave this slide visible until presentation starts]</a:t>
            </a:r>
          </a:p>
        </p:txBody>
      </p:sp>
    </p:spTree>
    <p:extLst>
      <p:ext uri="{BB962C8B-B14F-4D97-AF65-F5344CB8AC3E}">
        <p14:creationId xmlns:p14="http://schemas.microsoft.com/office/powerpoint/2010/main" val="1209884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6_Agenda">
    <p:bg>
      <p:bgPr>
        <a:solidFill>
          <a:srgbClr val="FFFFFF"/>
        </a:solidFill>
        <a:effectLst/>
      </p:bgPr>
    </p:bg>
    <p:spTree>
      <p:nvGrpSpPr>
        <p:cNvPr id="1" name=""/>
        <p:cNvGrpSpPr/>
        <p:nvPr/>
      </p:nvGrpSpPr>
      <p:grpSpPr>
        <a:xfrm>
          <a:off x="0" y="0"/>
          <a:ext cx="0" cy="0"/>
          <a:chOff x="0" y="0"/>
          <a:chExt cx="0" cy="0"/>
        </a:xfrm>
      </p:grpSpPr>
      <p:sp>
        <p:nvSpPr>
          <p:cNvPr id="10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5" name="Line"/>
          <p:cNvSpPr/>
          <p:nvPr/>
        </p:nvSpPr>
        <p:spPr>
          <a:xfrm flipH="1">
            <a:off x="454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6" name="Line"/>
          <p:cNvSpPr/>
          <p:nvPr/>
        </p:nvSpPr>
        <p:spPr>
          <a:xfrm>
            <a:off x="3386137" y="2085975"/>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7" name="Line"/>
          <p:cNvSpPr/>
          <p:nvPr/>
        </p:nvSpPr>
        <p:spPr>
          <a:xfrm flipH="1">
            <a:off x="454025" y="36576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8" name="Line"/>
          <p:cNvSpPr/>
          <p:nvPr/>
        </p:nvSpPr>
        <p:spPr>
          <a:xfrm flipH="1">
            <a:off x="3371850" y="3651250"/>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9"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7_Agenda">
    <p:bg>
      <p:bgPr>
        <a:solidFill>
          <a:srgbClr val="FFFFFF"/>
        </a:solidFill>
        <a:effectLst/>
      </p:bgPr>
    </p:bg>
    <p:spTree>
      <p:nvGrpSpPr>
        <p:cNvPr id="1" name=""/>
        <p:cNvGrpSpPr/>
        <p:nvPr/>
      </p:nvGrpSpPr>
      <p:grpSpPr>
        <a:xfrm>
          <a:off x="0" y="0"/>
          <a:ext cx="0" cy="0"/>
          <a:chOff x="0" y="0"/>
          <a:chExt cx="0" cy="0"/>
        </a:xfrm>
      </p:grpSpPr>
      <p:sp>
        <p:nvSpPr>
          <p:cNvPr id="116"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7"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8" name="Line"/>
          <p:cNvSpPr/>
          <p:nvPr/>
        </p:nvSpPr>
        <p:spPr>
          <a:xfrm flipH="1">
            <a:off x="6169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19" name="Line"/>
          <p:cNvSpPr/>
          <p:nvPr/>
        </p:nvSpPr>
        <p:spPr>
          <a:xfrm>
            <a:off x="476250" y="2082800"/>
            <a:ext cx="55006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20"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Subtitle">
    <p:bg>
      <p:bgPr>
        <a:solidFill>
          <a:srgbClr val="FFFFFF"/>
        </a:solidFill>
        <a:effectLst/>
      </p:bgPr>
    </p:bg>
    <p:spTree>
      <p:nvGrpSpPr>
        <p:cNvPr id="1" name=""/>
        <p:cNvGrpSpPr/>
        <p:nvPr/>
      </p:nvGrpSpPr>
      <p:grpSpPr>
        <a:xfrm>
          <a:off x="0" y="0"/>
          <a:ext cx="0" cy="0"/>
          <a:chOff x="0" y="0"/>
          <a:chExt cx="0" cy="0"/>
        </a:xfrm>
      </p:grpSpPr>
      <p:sp>
        <p:nvSpPr>
          <p:cNvPr id="127" name="Title Text"/>
          <p:cNvSpPr txBox="1">
            <a:spLocks noGrp="1"/>
          </p:cNvSpPr>
          <p:nvPr>
            <p:ph type="title"/>
          </p:nvPr>
        </p:nvSpPr>
        <p:spPr>
          <a:xfrm>
            <a:off x="1860946" y="883146"/>
            <a:ext cx="5641183" cy="1779985"/>
          </a:xfrm>
          <a:prstGeom prst="rect">
            <a:avLst/>
          </a:prstGeom>
        </p:spPr>
        <p:txBody>
          <a:bodyPr lIns="27384" tIns="27384" rIns="27384" bIns="27384" anchor="b"/>
          <a:lstStyle>
            <a:lvl1pPr algn="ctr">
              <a:lnSpc>
                <a:spcPct val="100000"/>
              </a:lnSpc>
              <a:defRPr sz="4400" b="0">
                <a:solidFill>
                  <a:srgbClr val="000000"/>
                </a:solidFill>
                <a:uFillTx/>
                <a:latin typeface="+mn-lt"/>
                <a:ea typeface="+mn-ea"/>
                <a:cs typeface="+mn-cs"/>
                <a:sym typeface="Gill Sans"/>
              </a:defRPr>
            </a:lvl1pPr>
          </a:lstStyle>
          <a:p>
            <a:r>
              <a:t>Title Text</a:t>
            </a:r>
          </a:p>
        </p:txBody>
      </p:sp>
      <p:sp>
        <p:nvSpPr>
          <p:cNvPr id="128" name="Body Level One…"/>
          <p:cNvSpPr txBox="1">
            <a:spLocks noGrp="1"/>
          </p:cNvSpPr>
          <p:nvPr>
            <p:ph type="body" sz="quarter" idx="1"/>
          </p:nvPr>
        </p:nvSpPr>
        <p:spPr>
          <a:xfrm>
            <a:off x="1860946" y="2711053"/>
            <a:ext cx="5641183" cy="609303"/>
          </a:xfrm>
          <a:prstGeom prst="rect">
            <a:avLst/>
          </a:prstGeom>
        </p:spPr>
        <p:txBody>
          <a:bodyPr lIns="27384" tIns="27384" rIns="27384" bIns="27384"/>
          <a:lstStyle>
            <a:lvl1pPr marL="0" indent="0" algn="ctr">
              <a:lnSpc>
                <a:spcPct val="100000"/>
              </a:lnSpc>
              <a:defRPr sz="1800" b="0">
                <a:solidFill>
                  <a:srgbClr val="000000"/>
                </a:solidFill>
                <a:uFillTx/>
                <a:latin typeface="+mn-lt"/>
                <a:ea typeface="+mn-ea"/>
                <a:cs typeface="+mn-cs"/>
                <a:sym typeface="Gill Sans"/>
              </a:defRPr>
            </a:lvl1pPr>
            <a:lvl2pPr marL="0" indent="0" algn="ctr">
              <a:lnSpc>
                <a:spcPct val="100000"/>
              </a:lnSpc>
              <a:buSzTx/>
              <a:buFontTx/>
              <a:buNone/>
              <a:defRPr sz="1800" b="0">
                <a:solidFill>
                  <a:srgbClr val="000000"/>
                </a:solidFill>
                <a:uFillTx/>
                <a:latin typeface="+mn-lt"/>
                <a:ea typeface="+mn-ea"/>
                <a:cs typeface="+mn-cs"/>
                <a:sym typeface="Gill Sans"/>
              </a:defRPr>
            </a:lvl2pPr>
            <a:lvl3pPr marL="0" indent="0" algn="ctr">
              <a:lnSpc>
                <a:spcPct val="100000"/>
              </a:lnSpc>
              <a:buSzTx/>
              <a:buFontTx/>
              <a:buNone/>
              <a:defRPr sz="1800" b="0">
                <a:solidFill>
                  <a:srgbClr val="000000"/>
                </a:solidFill>
                <a:uFillTx/>
                <a:latin typeface="+mn-lt"/>
                <a:ea typeface="+mn-ea"/>
                <a:cs typeface="+mn-cs"/>
                <a:sym typeface="Gill Sans"/>
              </a:defRPr>
            </a:lvl3pPr>
            <a:lvl4pPr marL="0" indent="0" algn="ctr">
              <a:lnSpc>
                <a:spcPct val="100000"/>
              </a:lnSpc>
              <a:buSzTx/>
              <a:buFontTx/>
              <a:buNone/>
              <a:defRPr sz="1800" b="0">
                <a:solidFill>
                  <a:srgbClr val="000000"/>
                </a:solidFill>
                <a:uFillTx/>
                <a:latin typeface="+mn-lt"/>
                <a:ea typeface="+mn-ea"/>
                <a:cs typeface="+mn-cs"/>
                <a:sym typeface="Gill Sans"/>
              </a:defRPr>
            </a:lvl4pPr>
            <a:lvl5pPr marL="0" indent="0" algn="ctr">
              <a:lnSpc>
                <a:spcPct val="100000"/>
              </a:lnSpc>
              <a:buSzTx/>
              <a:buFontTx/>
              <a:buNone/>
              <a:defRPr sz="1800" b="0">
                <a:solidFill>
                  <a:srgbClr val="000000"/>
                </a:solidFill>
                <a:uFillTx/>
                <a:latin typeface="+mn-lt"/>
                <a:ea typeface="+mn-ea"/>
                <a:cs typeface="+mn-c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9" name="Slide Number"/>
          <p:cNvSpPr txBox="1">
            <a:spLocks noGrp="1"/>
          </p:cNvSpPr>
          <p:nvPr>
            <p:ph type="sldNum" sz="quarter" idx="2"/>
          </p:nvPr>
        </p:nvSpPr>
        <p:spPr>
          <a:xfrm>
            <a:off x="4580811" y="4990802"/>
            <a:ext cx="194607" cy="194470"/>
          </a:xfrm>
          <a:prstGeom prst="rect">
            <a:avLst/>
          </a:prstGeom>
        </p:spPr>
        <p:txBody>
          <a:bodyPr lIns="27384" tIns="27384" rIns="27384" bIns="27384"/>
          <a:lstStyle>
            <a:lvl1pPr>
              <a:defRPr sz="900">
                <a:uFillTx/>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io Slide">
    <p:bg>
      <p:bgPr>
        <a:solidFill>
          <a:srgbClr val="FFFFFF"/>
        </a:solidFill>
        <a:effectLst/>
      </p:bgPr>
    </p:bg>
    <p:spTree>
      <p:nvGrpSpPr>
        <p:cNvPr id="1" name=""/>
        <p:cNvGrpSpPr/>
        <p:nvPr/>
      </p:nvGrpSpPr>
      <p:grpSpPr>
        <a:xfrm>
          <a:off x="0" y="0"/>
          <a:ext cx="0" cy="0"/>
          <a:chOff x="0" y="0"/>
          <a:chExt cx="0" cy="0"/>
        </a:xfrm>
      </p:grpSpPr>
      <p:sp>
        <p:nvSpPr>
          <p:cNvPr id="136" name="Line"/>
          <p:cNvSpPr/>
          <p:nvPr/>
        </p:nvSpPr>
        <p:spPr>
          <a:xfrm>
            <a:off x="458787" y="487362"/>
            <a:ext cx="8448676" cy="1"/>
          </a:xfrm>
          <a:prstGeom prst="line">
            <a:avLst/>
          </a:prstGeom>
          <a:ln w="3175">
            <a:solidFill>
              <a:srgbClr val="000000"/>
            </a:solidFill>
            <a:miter lim="400000"/>
          </a:ln>
        </p:spPr>
        <p:txBody>
          <a:bodyPr lIns="0" tIns="0" rIns="0" bIns="0"/>
          <a:lstStyle/>
          <a:p>
            <a:pPr algn="l" defTabSz="457200">
              <a:defRPr sz="1200" b="0">
                <a:uFillTx/>
              </a:defRPr>
            </a:pPr>
            <a:endParaRPr/>
          </a:p>
        </p:txBody>
      </p:sp>
      <p:sp>
        <p:nvSpPr>
          <p:cNvPr id="137" name="Line"/>
          <p:cNvSpPr/>
          <p:nvPr/>
        </p:nvSpPr>
        <p:spPr>
          <a:xfrm>
            <a:off x="458787" y="908050"/>
            <a:ext cx="8448676" cy="0"/>
          </a:xfrm>
          <a:prstGeom prst="line">
            <a:avLst/>
          </a:prstGeom>
          <a:ln w="3175">
            <a:solidFill>
              <a:srgbClr val="000000"/>
            </a:solidFill>
            <a:miter lim="400000"/>
          </a:ln>
        </p:spPr>
        <p:txBody>
          <a:bodyPr lIns="0" tIns="0" rIns="0" bIns="0"/>
          <a:lstStyle/>
          <a:p>
            <a:pPr algn="l" defTabSz="457200">
              <a:defRPr sz="1200" b="0">
                <a:uFillTx/>
              </a:defRPr>
            </a:pPr>
            <a:endParaRPr/>
          </a:p>
        </p:txBody>
      </p:sp>
      <p:sp>
        <p:nvSpPr>
          <p:cNvPr id="138" name="Title Text"/>
          <p:cNvSpPr txBox="1">
            <a:spLocks noGrp="1"/>
          </p:cNvSpPr>
          <p:nvPr>
            <p:ph type="title"/>
          </p:nvPr>
        </p:nvSpPr>
        <p:spPr>
          <a:xfrm>
            <a:off x="444569" y="1066787"/>
            <a:ext cx="4924356" cy="1126999"/>
          </a:xfrm>
          <a:prstGeom prst="rect">
            <a:avLst/>
          </a:prstGeom>
        </p:spPr>
        <p:txBody>
          <a:bodyPr lIns="0" tIns="0" rIns="0" bIns="0"/>
          <a:lstStyle>
            <a:lvl1pPr defTabSz="914400">
              <a:lnSpc>
                <a:spcPts val="3500"/>
              </a:lnSpc>
              <a:defRPr sz="3800" cap="all">
                <a:solidFill>
                  <a:srgbClr val="000000"/>
                </a:solidFill>
                <a:uFillTx/>
              </a:defRPr>
            </a:lvl1pPr>
          </a:lstStyle>
          <a:p>
            <a:r>
              <a:t>Title Text</a:t>
            </a:r>
          </a:p>
        </p:txBody>
      </p:sp>
      <p:sp>
        <p:nvSpPr>
          <p:cNvPr id="139" name="Body Level One…"/>
          <p:cNvSpPr txBox="1">
            <a:spLocks noGrp="1"/>
          </p:cNvSpPr>
          <p:nvPr>
            <p:ph type="body" sz="quarter" idx="1"/>
          </p:nvPr>
        </p:nvSpPr>
        <p:spPr>
          <a:xfrm>
            <a:off x="458769" y="2072195"/>
            <a:ext cx="5748357" cy="1343026"/>
          </a:xfrm>
          <a:prstGeom prst="rect">
            <a:avLst/>
          </a:prstGeom>
        </p:spPr>
        <p:txBody>
          <a:bodyPr lIns="0" tIns="0" rIns="0" bIns="0"/>
          <a:lstStyle>
            <a:lvl1pPr marL="174625" indent="-174625" defTabSz="914400">
              <a:lnSpc>
                <a:spcPts val="2400"/>
              </a:lnSpc>
              <a:buSzPct val="69000"/>
              <a:buFont typeface="Lucida Grande"/>
              <a:buChar char="‣"/>
              <a:defRPr sz="2000" b="0">
                <a:solidFill>
                  <a:srgbClr val="000000"/>
                </a:solidFill>
                <a:uFillTx/>
              </a:defRPr>
            </a:lvl1pPr>
            <a:lvl2pPr marL="0" indent="329138" defTabSz="914400">
              <a:lnSpc>
                <a:spcPts val="2400"/>
              </a:lnSpc>
              <a:buSzTx/>
              <a:buNone/>
              <a:defRPr sz="2000" b="0">
                <a:solidFill>
                  <a:srgbClr val="000000"/>
                </a:solidFill>
                <a:uFillTx/>
              </a:defRPr>
            </a:lvl2pPr>
            <a:lvl3pPr marL="0" indent="658277" defTabSz="914400">
              <a:lnSpc>
                <a:spcPts val="2400"/>
              </a:lnSpc>
              <a:buSzTx/>
              <a:buNone/>
              <a:defRPr sz="2000" b="0">
                <a:solidFill>
                  <a:srgbClr val="000000"/>
                </a:solidFill>
                <a:uFillTx/>
              </a:defRPr>
            </a:lvl3pPr>
            <a:lvl4pPr marL="0" indent="987415" defTabSz="914400">
              <a:lnSpc>
                <a:spcPts val="2400"/>
              </a:lnSpc>
              <a:buSzTx/>
              <a:buNone/>
              <a:defRPr sz="2000" b="0">
                <a:solidFill>
                  <a:srgbClr val="000000"/>
                </a:solidFill>
                <a:uFillTx/>
              </a:defRPr>
            </a:lvl4pPr>
            <a:lvl5pPr marL="0" indent="1316552" defTabSz="914400">
              <a:lnSpc>
                <a:spcPts val="2400"/>
              </a:lnSpc>
              <a:buSzTx/>
              <a:buNone/>
              <a:defRPr sz="2000" b="0">
                <a:solidFill>
                  <a:srgbClr val="000000"/>
                </a:solidFill>
                <a:uFillTx/>
              </a:defRPr>
            </a:lvl5pPr>
          </a:lstStyle>
          <a:p>
            <a:r>
              <a:t>Body Level One</a:t>
            </a:r>
          </a:p>
          <a:p>
            <a:pPr lvl="1"/>
            <a:r>
              <a:t>Body Level Two</a:t>
            </a:r>
          </a:p>
          <a:p>
            <a:pPr lvl="2"/>
            <a:r>
              <a:t>Body Level Three</a:t>
            </a:r>
          </a:p>
          <a:p>
            <a:pPr lvl="3"/>
            <a:r>
              <a:t>Body Level Four</a:t>
            </a:r>
          </a:p>
          <a:p>
            <a:pPr lvl="4"/>
            <a:r>
              <a:t>Body Level Five</a:t>
            </a:r>
          </a:p>
        </p:txBody>
      </p:sp>
      <p:sp>
        <p:nvSpPr>
          <p:cNvPr id="140" name="Slide Number"/>
          <p:cNvSpPr txBox="1">
            <a:spLocks noGrp="1"/>
          </p:cNvSpPr>
          <p:nvPr>
            <p:ph type="sldNum" sz="quarter" idx="2"/>
          </p:nvPr>
        </p:nvSpPr>
        <p:spPr>
          <a:xfrm>
            <a:off x="8582397" y="536831"/>
            <a:ext cx="323479" cy="297938"/>
          </a:xfrm>
          <a:prstGeom prst="rect">
            <a:avLst/>
          </a:prstGeom>
        </p:spPr>
        <p:txBody>
          <a:bodyPr lIns="0" tIns="0" rIns="0" bIns="0" anchor="ctr"/>
          <a:lstStyle>
            <a:lvl1pPr algn="r" defTabSz="914400">
              <a:lnSpc>
                <a:spcPts val="2300"/>
              </a:lnSpc>
              <a:defRPr sz="2200">
                <a:uFillTx/>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Bio Slide">
    <p:bg>
      <p:bgPr>
        <a:solidFill>
          <a:srgbClr val="FFFFFF"/>
        </a:solidFill>
        <a:effectLst/>
      </p:bgPr>
    </p:bg>
    <p:spTree>
      <p:nvGrpSpPr>
        <p:cNvPr id="1" name=""/>
        <p:cNvGrpSpPr/>
        <p:nvPr/>
      </p:nvGrpSpPr>
      <p:grpSpPr>
        <a:xfrm>
          <a:off x="0" y="0"/>
          <a:ext cx="0" cy="0"/>
          <a:chOff x="0" y="0"/>
          <a:chExt cx="0" cy="0"/>
        </a:xfrm>
      </p:grpSpPr>
      <p:sp>
        <p:nvSpPr>
          <p:cNvPr id="147" name="Line"/>
          <p:cNvSpPr/>
          <p:nvPr/>
        </p:nvSpPr>
        <p:spPr>
          <a:xfrm>
            <a:off x="458787" y="487362"/>
            <a:ext cx="8448676" cy="1"/>
          </a:xfrm>
          <a:prstGeom prst="line">
            <a:avLst/>
          </a:prstGeom>
          <a:ln w="3175">
            <a:solidFill>
              <a:srgbClr val="000000"/>
            </a:solidFill>
            <a:miter/>
          </a:ln>
        </p:spPr>
        <p:txBody>
          <a:bodyPr lIns="45719" rIns="45719"/>
          <a:lstStyle/>
          <a:p>
            <a:pPr algn="l" defTabSz="457200">
              <a:defRPr sz="1200" b="0">
                <a:uFillTx/>
              </a:defRPr>
            </a:pPr>
            <a:endParaRPr/>
          </a:p>
        </p:txBody>
      </p:sp>
      <p:sp>
        <p:nvSpPr>
          <p:cNvPr id="148" name="Line"/>
          <p:cNvSpPr/>
          <p:nvPr/>
        </p:nvSpPr>
        <p:spPr>
          <a:xfrm>
            <a:off x="458787" y="908050"/>
            <a:ext cx="8448676" cy="0"/>
          </a:xfrm>
          <a:prstGeom prst="line">
            <a:avLst/>
          </a:prstGeom>
          <a:ln w="3175">
            <a:solidFill>
              <a:srgbClr val="000000"/>
            </a:solidFill>
            <a:miter/>
          </a:ln>
        </p:spPr>
        <p:txBody>
          <a:bodyPr lIns="45719" rIns="45719"/>
          <a:lstStyle/>
          <a:p>
            <a:pPr algn="l" defTabSz="457200">
              <a:defRPr sz="1200" b="0">
                <a:uFillTx/>
              </a:defRPr>
            </a:pPr>
            <a:endParaRPr/>
          </a:p>
        </p:txBody>
      </p:sp>
      <p:sp>
        <p:nvSpPr>
          <p:cNvPr id="149" name="Title Text"/>
          <p:cNvSpPr txBox="1">
            <a:spLocks noGrp="1"/>
          </p:cNvSpPr>
          <p:nvPr>
            <p:ph type="title"/>
          </p:nvPr>
        </p:nvSpPr>
        <p:spPr>
          <a:xfrm>
            <a:off x="444569" y="1066787"/>
            <a:ext cx="4924356" cy="1126999"/>
          </a:xfrm>
          <a:prstGeom prst="rect">
            <a:avLst/>
          </a:prstGeom>
        </p:spPr>
        <p:txBody>
          <a:bodyPr lIns="0" tIns="0" rIns="0" bIns="0"/>
          <a:lstStyle>
            <a:lvl1pPr defTabSz="914400">
              <a:lnSpc>
                <a:spcPts val="3500"/>
              </a:lnSpc>
              <a:defRPr sz="3800" cap="all">
                <a:solidFill>
                  <a:srgbClr val="000000"/>
                </a:solidFill>
                <a:uFillTx/>
              </a:defRPr>
            </a:lvl1pPr>
          </a:lstStyle>
          <a:p>
            <a:r>
              <a:t>Title Text</a:t>
            </a:r>
          </a:p>
        </p:txBody>
      </p:sp>
      <p:sp>
        <p:nvSpPr>
          <p:cNvPr id="150" name="Body Level One…"/>
          <p:cNvSpPr txBox="1">
            <a:spLocks noGrp="1"/>
          </p:cNvSpPr>
          <p:nvPr>
            <p:ph type="body" sz="quarter" idx="1"/>
          </p:nvPr>
        </p:nvSpPr>
        <p:spPr>
          <a:xfrm>
            <a:off x="458769" y="2072195"/>
            <a:ext cx="5748357" cy="1343026"/>
          </a:xfrm>
          <a:prstGeom prst="rect">
            <a:avLst/>
          </a:prstGeom>
        </p:spPr>
        <p:txBody>
          <a:bodyPr lIns="0" tIns="0" rIns="0" bIns="0"/>
          <a:lstStyle>
            <a:lvl1pPr marL="174625" indent="-174625" defTabSz="914400">
              <a:lnSpc>
                <a:spcPts val="2400"/>
              </a:lnSpc>
              <a:buSzPct val="69000"/>
              <a:buFont typeface="Lucida Grande"/>
              <a:buChar char="‣"/>
              <a:defRPr sz="2000" b="0">
                <a:solidFill>
                  <a:srgbClr val="000000"/>
                </a:solidFill>
                <a:uFillTx/>
                <a:latin typeface="News706 BT"/>
                <a:ea typeface="News706 BT"/>
                <a:cs typeface="News706 BT"/>
                <a:sym typeface="News706 BT"/>
              </a:defRPr>
            </a:lvl1pPr>
            <a:lvl2pPr marL="0" indent="329138" defTabSz="914400">
              <a:lnSpc>
                <a:spcPts val="2400"/>
              </a:lnSpc>
              <a:buSzTx/>
              <a:buNone/>
              <a:defRPr sz="2000" b="0">
                <a:solidFill>
                  <a:srgbClr val="000000"/>
                </a:solidFill>
                <a:uFillTx/>
                <a:latin typeface="News706 BT"/>
                <a:ea typeface="News706 BT"/>
                <a:cs typeface="News706 BT"/>
                <a:sym typeface="News706 BT"/>
              </a:defRPr>
            </a:lvl2pPr>
            <a:lvl3pPr marL="0" indent="658277" defTabSz="914400">
              <a:lnSpc>
                <a:spcPts val="2400"/>
              </a:lnSpc>
              <a:buSzTx/>
              <a:buNone/>
              <a:defRPr sz="2000" b="0">
                <a:solidFill>
                  <a:srgbClr val="000000"/>
                </a:solidFill>
                <a:uFillTx/>
                <a:latin typeface="News706 BT"/>
                <a:ea typeface="News706 BT"/>
                <a:cs typeface="News706 BT"/>
                <a:sym typeface="News706 BT"/>
              </a:defRPr>
            </a:lvl3pPr>
            <a:lvl4pPr marL="0" indent="987415" defTabSz="914400">
              <a:lnSpc>
                <a:spcPts val="2400"/>
              </a:lnSpc>
              <a:buSzTx/>
              <a:buNone/>
              <a:defRPr sz="2000" b="0">
                <a:solidFill>
                  <a:srgbClr val="000000"/>
                </a:solidFill>
                <a:uFillTx/>
                <a:latin typeface="News706 BT"/>
                <a:ea typeface="News706 BT"/>
                <a:cs typeface="News706 BT"/>
                <a:sym typeface="News706 BT"/>
              </a:defRPr>
            </a:lvl4pPr>
            <a:lvl5pPr marL="0" indent="1316552" defTabSz="914400">
              <a:lnSpc>
                <a:spcPts val="2400"/>
              </a:lnSpc>
              <a:buSzTx/>
              <a:buNone/>
              <a:defRPr sz="2000" b="0">
                <a:solidFill>
                  <a:srgbClr val="000000"/>
                </a:solidFill>
                <a:uFillTx/>
                <a:latin typeface="News706 BT"/>
                <a:ea typeface="News706 BT"/>
                <a:cs typeface="News706 BT"/>
                <a:sym typeface="News706 BT"/>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8582397" y="536831"/>
            <a:ext cx="323479" cy="297938"/>
          </a:xfrm>
          <a:prstGeom prst="rect">
            <a:avLst/>
          </a:prstGeom>
        </p:spPr>
        <p:txBody>
          <a:bodyPr lIns="0" tIns="0" rIns="0" bIns="0" anchor="ctr"/>
          <a:lstStyle>
            <a:lvl1pPr algn="r" defTabSz="914400">
              <a:lnSpc>
                <a:spcPts val="2300"/>
              </a:lnSpc>
              <a:defRPr sz="2200">
                <a:uFillTx/>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67" name="Title Text"/>
          <p:cNvSpPr txBox="1">
            <a:spLocks noGrp="1"/>
          </p:cNvSpPr>
          <p:nvPr>
            <p:ph type="title"/>
          </p:nvPr>
        </p:nvSpPr>
        <p:spPr>
          <a:xfrm>
            <a:off x="1689794" y="136921"/>
            <a:ext cx="5983487" cy="1163837"/>
          </a:xfrm>
          <a:prstGeom prst="rect">
            <a:avLst/>
          </a:prstGeom>
        </p:spPr>
        <p:txBody>
          <a:bodyPr lIns="27384" tIns="27384" rIns="27384" bIns="27384" anchor="ctr">
            <a:normAutofit/>
          </a:bodyPr>
          <a:lstStyle>
            <a:lvl1pPr algn="ctr">
              <a:lnSpc>
                <a:spcPct val="100000"/>
              </a:lnSpc>
              <a:defRPr sz="4200" b="0">
                <a:uFillTx/>
                <a:latin typeface="Helvetica Light"/>
                <a:ea typeface="Helvetica Light"/>
                <a:cs typeface="Helvetica Light"/>
                <a:sym typeface="Helvetica Light"/>
              </a:defRPr>
            </a:lvl1pPr>
          </a:lstStyle>
          <a:p>
            <a:r>
              <a:t>Title Text</a:t>
            </a:r>
          </a:p>
        </p:txBody>
      </p:sp>
      <p:sp>
        <p:nvSpPr>
          <p:cNvPr id="168" name="Body Level One…"/>
          <p:cNvSpPr txBox="1">
            <a:spLocks noGrp="1"/>
          </p:cNvSpPr>
          <p:nvPr>
            <p:ph type="body" idx="1"/>
          </p:nvPr>
        </p:nvSpPr>
        <p:spPr>
          <a:xfrm>
            <a:off x="1689794" y="1396603"/>
            <a:ext cx="5983487" cy="3388817"/>
          </a:xfrm>
          <a:prstGeom prst="rect">
            <a:avLst/>
          </a:prstGeom>
        </p:spPr>
        <p:txBody>
          <a:bodyPr lIns="27384" tIns="27384" rIns="27384" bIns="27384" anchor="ctr">
            <a:normAutofit/>
          </a:bodyPr>
          <a:lstStyle>
            <a:lvl1pPr marL="233947" indent="-233947">
              <a:lnSpc>
                <a:spcPct val="100000"/>
              </a:lnSpc>
              <a:spcBef>
                <a:spcPts val="4200"/>
              </a:spcBef>
              <a:buSzPct val="75000"/>
              <a:buChar char="•"/>
              <a:defRPr sz="2000" b="0">
                <a:uFillTx/>
                <a:latin typeface="Helvetica Light"/>
                <a:ea typeface="Helvetica Light"/>
                <a:cs typeface="Helvetica Light"/>
                <a:sym typeface="Helvetica Light"/>
              </a:defRPr>
            </a:lvl1pPr>
            <a:lvl2pPr marL="678447" indent="-233947">
              <a:lnSpc>
                <a:spcPct val="100000"/>
              </a:lnSpc>
              <a:spcBef>
                <a:spcPts val="4200"/>
              </a:spcBef>
              <a:buSzPct val="75000"/>
              <a:buFontTx/>
              <a:buChar char="•"/>
              <a:defRPr sz="2000" b="0">
                <a:uFillTx/>
                <a:latin typeface="Helvetica Light"/>
                <a:ea typeface="Helvetica Light"/>
                <a:cs typeface="Helvetica Light"/>
                <a:sym typeface="Helvetica Light"/>
              </a:defRPr>
            </a:lvl2pPr>
            <a:lvl3pPr marL="1122947" indent="-233947">
              <a:lnSpc>
                <a:spcPct val="100000"/>
              </a:lnSpc>
              <a:spcBef>
                <a:spcPts val="4200"/>
              </a:spcBef>
              <a:buSzPct val="75000"/>
              <a:buFontTx/>
              <a:buChar char="•"/>
              <a:defRPr sz="2000" b="0">
                <a:uFillTx/>
                <a:latin typeface="Helvetica Light"/>
                <a:ea typeface="Helvetica Light"/>
                <a:cs typeface="Helvetica Light"/>
                <a:sym typeface="Helvetica Light"/>
              </a:defRPr>
            </a:lvl3pPr>
            <a:lvl4pPr marL="1567447" indent="-233947">
              <a:lnSpc>
                <a:spcPct val="100000"/>
              </a:lnSpc>
              <a:spcBef>
                <a:spcPts val="4200"/>
              </a:spcBef>
              <a:buSzPct val="75000"/>
              <a:buFontTx/>
              <a:buChar char="•"/>
              <a:defRPr sz="2000" b="0">
                <a:uFillTx/>
                <a:latin typeface="Helvetica Light"/>
                <a:ea typeface="Helvetica Light"/>
                <a:cs typeface="Helvetica Light"/>
                <a:sym typeface="Helvetica Light"/>
              </a:defRPr>
            </a:lvl4pPr>
            <a:lvl5pPr marL="2011947" indent="-233947">
              <a:lnSpc>
                <a:spcPct val="100000"/>
              </a:lnSpc>
              <a:spcBef>
                <a:spcPts val="4200"/>
              </a:spcBef>
              <a:buSzPct val="75000"/>
              <a:buFontTx/>
              <a:buChar char="•"/>
              <a:defRPr sz="2000" b="0">
                <a:uFillTx/>
                <a:latin typeface="Helvetica Light"/>
                <a:ea typeface="Helvetica Light"/>
                <a:cs typeface="Helvetica Light"/>
                <a:sym typeface="Helvetica Light"/>
              </a:defRPr>
            </a:lvl5pPr>
          </a:lstStyle>
          <a:p>
            <a:r>
              <a:t>Body Level One</a:t>
            </a:r>
          </a:p>
          <a:p>
            <a:pPr lvl="1"/>
            <a:r>
              <a:t>Body Level Two</a:t>
            </a:r>
          </a:p>
          <a:p>
            <a:pPr lvl="2"/>
            <a:r>
              <a:t>Body Level Three</a:t>
            </a:r>
          </a:p>
          <a:p>
            <a:pPr lvl="3"/>
            <a:r>
              <a:t>Body Level Four</a:t>
            </a:r>
          </a:p>
          <a:p>
            <a:pPr lvl="4"/>
            <a:r>
              <a:t>Body Level Five</a:t>
            </a:r>
          </a:p>
        </p:txBody>
      </p:sp>
      <p:sp>
        <p:nvSpPr>
          <p:cNvPr id="169" name="Slide Number"/>
          <p:cNvSpPr txBox="1">
            <a:spLocks noGrp="1"/>
          </p:cNvSpPr>
          <p:nvPr>
            <p:ph type="sldNum" sz="quarter" idx="2"/>
          </p:nvPr>
        </p:nvSpPr>
        <p:spPr>
          <a:xfrm>
            <a:off x="4580829" y="4990802"/>
            <a:ext cx="194571" cy="194470"/>
          </a:xfrm>
          <a:prstGeom prst="rect">
            <a:avLst/>
          </a:prstGeom>
        </p:spPr>
        <p:txBody>
          <a:bodyPr lIns="27384" tIns="27384" rIns="27384" bIns="27384"/>
          <a:lstStyle>
            <a:lvl1pPr>
              <a:defRPr sz="900" b="0">
                <a:solidFill>
                  <a:srgbClr val="FFFFFF"/>
                </a:solidFill>
                <a:uFillTx/>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bg>
      <p:bgPr>
        <a:solidFill>
          <a:srgbClr val="FFFFFF"/>
        </a:solidFill>
        <a:effectLst/>
      </p:bgPr>
    </p:bg>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1_Title">
    <p:spTree>
      <p:nvGrpSpPr>
        <p:cNvPr id="1" name=""/>
        <p:cNvGrpSpPr/>
        <p:nvPr/>
      </p:nvGrpSpPr>
      <p:grpSpPr>
        <a:xfrm>
          <a:off x="0" y="0"/>
          <a:ext cx="0" cy="0"/>
          <a:chOff x="0" y="0"/>
          <a:chExt cx="0" cy="0"/>
        </a:xfrm>
      </p:grpSpPr>
      <p:pic>
        <p:nvPicPr>
          <p:cNvPr id="27" name="image.png" descr="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2_Title">
    <p:spTree>
      <p:nvGrpSpPr>
        <p:cNvPr id="1" name=""/>
        <p:cNvGrpSpPr/>
        <p:nvPr/>
      </p:nvGrpSpPr>
      <p:grpSpPr>
        <a:xfrm>
          <a:off x="0" y="0"/>
          <a:ext cx="0" cy="0"/>
          <a:chOff x="0" y="0"/>
          <a:chExt cx="0" cy="0"/>
        </a:xfrm>
      </p:grpSpPr>
      <p:sp>
        <p:nvSpPr>
          <p:cNvPr id="35" name="Slide Number"/>
          <p:cNvSpPr txBox="1">
            <a:spLocks noGrp="1"/>
          </p:cNvSpPr>
          <p:nvPr>
            <p:ph type="sldNum" sz="quarter" idx="2"/>
          </p:nvPr>
        </p:nvSpPr>
        <p:spPr>
          <a:xfrm>
            <a:off x="8414810" y="458787"/>
            <a:ext cx="337605" cy="355601"/>
          </a:xfrm>
          <a:prstGeom prst="rect">
            <a:avLst/>
          </a:prstGeom>
        </p:spPr>
        <p:txBody>
          <a:bodyPr lIns="0" tIns="0" rIns="0" bIns="0"/>
          <a:lstStyle>
            <a:lvl1pPr>
              <a:defRPr>
                <a:solidFill>
                  <a:srgbClr val="FFFFFF"/>
                </a:solidFill>
                <a:uFill>
                  <a:solidFill>
                    <a:srgbClr val="FFFFFF"/>
                  </a:solidFill>
                </a:u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1_Agenda">
    <p:bg>
      <p:bgPr>
        <a:solidFill>
          <a:srgbClr val="FFFFFF"/>
        </a:solidFill>
        <a:effectLst/>
      </p:bgPr>
    </p:bg>
    <p:spTree>
      <p:nvGrpSpPr>
        <p:cNvPr id="1" name=""/>
        <p:cNvGrpSpPr/>
        <p:nvPr/>
      </p:nvGrpSpPr>
      <p:grpSpPr>
        <a:xfrm>
          <a:off x="0" y="0"/>
          <a:ext cx="0" cy="0"/>
          <a:chOff x="0" y="0"/>
          <a:chExt cx="0" cy="0"/>
        </a:xfrm>
      </p:grpSpPr>
      <p:sp>
        <p:nvSpPr>
          <p:cNvPr id="42"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4"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 name="Title Text"/>
          <p:cNvSpPr txBox="1">
            <a:spLocks noGrp="1"/>
          </p:cNvSpPr>
          <p:nvPr>
            <p:ph type="title"/>
          </p:nvPr>
        </p:nvSpPr>
        <p:spPr>
          <a:xfrm>
            <a:off x="468153" y="505195"/>
            <a:ext cx="7874121" cy="1016266"/>
          </a:xfrm>
          <a:prstGeom prst="rect">
            <a:avLst/>
          </a:prstGeom>
        </p:spPr>
        <p:txBody>
          <a:bodyPr/>
          <a:lstStyle>
            <a:lvl1pPr>
              <a:lnSpc>
                <a:spcPts val="2300"/>
              </a:lnSpc>
              <a:defRPr sz="2300">
                <a:solidFill>
                  <a:srgbClr val="000000"/>
                </a:solidFill>
                <a:uFill>
                  <a:solidFill>
                    <a:srgbClr val="000000"/>
                  </a:solidFill>
                </a:uFill>
              </a:defRPr>
            </a:lvl1pPr>
          </a:lstStyle>
          <a:p>
            <a:r>
              <a:t>Title Text</a:t>
            </a:r>
          </a:p>
        </p:txBody>
      </p:sp>
      <p:sp>
        <p:nvSpPr>
          <p:cNvPr id="47" name="Body Level One…"/>
          <p:cNvSpPr txBox="1">
            <a:spLocks noGrp="1"/>
          </p:cNvSpPr>
          <p:nvPr>
            <p:ph type="body" idx="1"/>
          </p:nvPr>
        </p:nvSpPr>
        <p:spPr>
          <a:xfrm>
            <a:off x="468153" y="983297"/>
            <a:ext cx="8426769" cy="4030980"/>
          </a:xfrm>
          <a:prstGeom prst="rect">
            <a:avLst/>
          </a:prstGeom>
        </p:spPr>
        <p:txBody>
          <a:bodyPr/>
          <a:lstStyle>
            <a:lvl1pPr marL="186689" indent="-146050">
              <a:lnSpc>
                <a:spcPts val="2400"/>
              </a:lnSpc>
              <a:buSzPct val="69000"/>
              <a:buFont typeface="Lucida Grande"/>
              <a:buChar char="‣"/>
              <a:defRPr sz="2000">
                <a:solidFill>
                  <a:srgbClr val="000000"/>
                </a:solidFill>
                <a:uFill>
                  <a:solidFill>
                    <a:srgbClr val="000000"/>
                  </a:solidFill>
                </a:uFill>
              </a:defRPr>
            </a:lvl1pPr>
            <a:lvl2pPr>
              <a:lnSpc>
                <a:spcPts val="2400"/>
              </a:lnSpc>
              <a:defRPr sz="2000">
                <a:solidFill>
                  <a:srgbClr val="000000"/>
                </a:solidFill>
                <a:uFill>
                  <a:solidFill>
                    <a:srgbClr val="000000"/>
                  </a:solidFill>
                </a:uFill>
              </a:defRPr>
            </a:lvl2pPr>
            <a:lvl3pPr>
              <a:lnSpc>
                <a:spcPts val="2400"/>
              </a:lnSpc>
              <a:defRPr sz="2000">
                <a:solidFill>
                  <a:srgbClr val="000000"/>
                </a:solidFill>
                <a:uFill>
                  <a:solidFill>
                    <a:srgbClr val="000000"/>
                  </a:solidFill>
                </a:uFill>
              </a:defRPr>
            </a:lvl3pPr>
            <a:lvl4pPr>
              <a:lnSpc>
                <a:spcPts val="2400"/>
              </a:lnSpc>
              <a:defRPr sz="2000">
                <a:solidFill>
                  <a:srgbClr val="000000"/>
                </a:solidFill>
                <a:uFill>
                  <a:solidFill>
                    <a:srgbClr val="000000"/>
                  </a:solidFill>
                </a:uFill>
              </a:defRPr>
            </a:lvl4pPr>
            <a:lvl5pPr>
              <a:lnSpc>
                <a:spcPts val="2400"/>
              </a:lnSpc>
              <a:defRPr sz="2000">
                <a:solidFill>
                  <a:srgbClr val="000000"/>
                </a:solidFill>
                <a:uFill>
                  <a:solidFill>
                    <a:srgbClr val="000000"/>
                  </a:solidFill>
                </a:uFill>
              </a:defRPr>
            </a:lvl5pPr>
          </a:lstStyle>
          <a:p>
            <a:r>
              <a:t>Body Level One</a:t>
            </a:r>
          </a:p>
          <a:p>
            <a:pPr lvl="1"/>
            <a:r>
              <a:t>Body Level Two</a:t>
            </a:r>
          </a:p>
          <a:p>
            <a:pPr lvl="2"/>
            <a:r>
              <a:t>Body Level Three</a:t>
            </a:r>
          </a:p>
          <a:p>
            <a:pPr lvl="3"/>
            <a:r>
              <a:t>Body Level Four</a:t>
            </a:r>
          </a:p>
          <a:p>
            <a:pPr lvl="4"/>
            <a:r>
              <a:t>Body Level Five</a:t>
            </a:r>
          </a:p>
        </p:txBody>
      </p:sp>
      <p:sp>
        <p:nvSpPr>
          <p:cNvPr id="48" name="Slide Number"/>
          <p:cNvSpPr txBox="1">
            <a:spLocks noGrp="1"/>
          </p:cNvSpPr>
          <p:nvPr>
            <p:ph type="sldNum" sz="quarter" idx="2"/>
          </p:nvPr>
        </p:nvSpPr>
        <p:spPr>
          <a:xfrm>
            <a:off x="8599785" y="514350"/>
            <a:ext cx="355005" cy="342900"/>
          </a:xfrm>
          <a:prstGeom prst="rect">
            <a:avLst/>
          </a:prstGeom>
        </p:spPr>
        <p:txBody>
          <a:bodyPr lIns="0" tIns="0" rIns="0" bIns="0" anchor="ctr"/>
          <a:lstStyle>
            <a:lvl1pPr>
              <a:defRPr>
                <a:latin typeface="Trebuchet MS"/>
                <a:ea typeface="Trebuchet MS"/>
                <a:cs typeface="Trebuchet MS"/>
                <a:sym typeface="Trebuchet MS"/>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2_Agenda">
    <p:bg>
      <p:bgPr>
        <a:solidFill>
          <a:srgbClr val="FFFFFF"/>
        </a:solidFill>
        <a:effectLst/>
      </p:bgPr>
    </p:bg>
    <p:spTree>
      <p:nvGrpSpPr>
        <p:cNvPr id="1" name=""/>
        <p:cNvGrpSpPr/>
        <p:nvPr/>
      </p:nvGrpSpPr>
      <p:grpSpPr>
        <a:xfrm>
          <a:off x="0" y="0"/>
          <a:ext cx="0" cy="0"/>
          <a:chOff x="0" y="0"/>
          <a:chExt cx="0" cy="0"/>
        </a:xfrm>
      </p:grpSpPr>
      <p:sp>
        <p:nvSpPr>
          <p:cNvPr id="5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59" name="image.tiff" descr="image.tiff"/>
          <p:cNvPicPr>
            <a:picLocks/>
          </p:cNvPicPr>
          <p:nvPr/>
        </p:nvPicPr>
        <p:blipFill>
          <a:blip r:embed="rId2">
            <a:extLst/>
          </a:blip>
          <a:stretch>
            <a:fillRect/>
          </a:stretch>
        </p:blipFill>
        <p:spPr>
          <a:xfrm>
            <a:off x="2444750" y="1104900"/>
            <a:ext cx="4522788" cy="3665538"/>
          </a:xfrm>
          <a:prstGeom prst="rect">
            <a:avLst/>
          </a:prstGeom>
          <a:ln w="12700">
            <a:miter lim="400000"/>
          </a:ln>
        </p:spPr>
      </p:pic>
      <p:sp>
        <p:nvSpPr>
          <p:cNvPr id="60"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3_Agenda">
    <p:bg>
      <p:bgPr>
        <a:solidFill>
          <a:srgbClr val="FFFFFF"/>
        </a:solidFill>
        <a:effectLst/>
      </p:bgPr>
    </p:bg>
    <p:spTree>
      <p:nvGrpSpPr>
        <p:cNvPr id="1" name=""/>
        <p:cNvGrpSpPr/>
        <p:nvPr/>
      </p:nvGrpSpPr>
      <p:grpSpPr>
        <a:xfrm>
          <a:off x="0" y="0"/>
          <a:ext cx="0" cy="0"/>
          <a:chOff x="0" y="0"/>
          <a:chExt cx="0" cy="0"/>
        </a:xfrm>
      </p:grpSpPr>
      <p:sp>
        <p:nvSpPr>
          <p:cNvPr id="6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6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69" name="image.tiff" descr="image.tiff"/>
          <p:cNvPicPr>
            <a:picLocks/>
          </p:cNvPicPr>
          <p:nvPr/>
        </p:nvPicPr>
        <p:blipFill>
          <a:blip r:embed="rId2">
            <a:extLst/>
          </a:blip>
          <a:stretch>
            <a:fillRect/>
          </a:stretch>
        </p:blipFill>
        <p:spPr>
          <a:xfrm>
            <a:off x="2017712" y="1111250"/>
            <a:ext cx="5259388" cy="3683000"/>
          </a:xfrm>
          <a:prstGeom prst="rect">
            <a:avLst/>
          </a:prstGeom>
          <a:ln w="12700">
            <a:miter lim="400000"/>
          </a:ln>
        </p:spPr>
      </p:pic>
      <p:sp>
        <p:nvSpPr>
          <p:cNvPr id="70"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1"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2"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4_Agenda">
    <p:bg>
      <p:bgPr>
        <a:solidFill>
          <a:srgbClr val="FFFFFF"/>
        </a:solidFill>
        <a:effectLst/>
      </p:bgPr>
    </p:bg>
    <p:spTree>
      <p:nvGrpSpPr>
        <p:cNvPr id="1" name=""/>
        <p:cNvGrpSpPr/>
        <p:nvPr/>
      </p:nvGrpSpPr>
      <p:grpSpPr>
        <a:xfrm>
          <a:off x="0" y="0"/>
          <a:ext cx="0" cy="0"/>
          <a:chOff x="0" y="0"/>
          <a:chExt cx="0" cy="0"/>
        </a:xfrm>
      </p:grpSpPr>
      <p:sp>
        <p:nvSpPr>
          <p:cNvPr id="79"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0"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81" name="image.tiff" descr="image.tiff"/>
          <p:cNvPicPr>
            <a:picLocks/>
          </p:cNvPicPr>
          <p:nvPr/>
        </p:nvPicPr>
        <p:blipFill>
          <a:blip r:embed="rId2">
            <a:extLst/>
          </a:blip>
          <a:stretch>
            <a:fillRect/>
          </a:stretch>
        </p:blipFill>
        <p:spPr>
          <a:xfrm>
            <a:off x="2322512" y="1136650"/>
            <a:ext cx="4862513" cy="3808413"/>
          </a:xfrm>
          <a:prstGeom prst="rect">
            <a:avLst/>
          </a:prstGeom>
          <a:ln w="12700">
            <a:miter lim="400000"/>
          </a:ln>
        </p:spPr>
      </p:pic>
      <p:sp>
        <p:nvSpPr>
          <p:cNvPr id="82"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3"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4"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5_Agenda">
    <p:bg>
      <p:bgPr>
        <a:solidFill>
          <a:srgbClr val="FFFFFF"/>
        </a:solidFill>
        <a:effectLst/>
      </p:bgPr>
    </p:bg>
    <p:spTree>
      <p:nvGrpSpPr>
        <p:cNvPr id="1" name=""/>
        <p:cNvGrpSpPr/>
        <p:nvPr/>
      </p:nvGrpSpPr>
      <p:grpSpPr>
        <a:xfrm>
          <a:off x="0" y="0"/>
          <a:ext cx="0" cy="0"/>
          <a:chOff x="0" y="0"/>
          <a:chExt cx="0" cy="0"/>
        </a:xfrm>
      </p:grpSpPr>
      <p:sp>
        <p:nvSpPr>
          <p:cNvPr id="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93" name="image.tiff" descr="image.tiff"/>
          <p:cNvPicPr>
            <a:picLocks/>
          </p:cNvPicPr>
          <p:nvPr/>
        </p:nvPicPr>
        <p:blipFill>
          <a:blip r:embed="rId2">
            <a:extLst/>
          </a:blip>
          <a:srcRect t="2653" b="9072"/>
          <a:stretch>
            <a:fillRect/>
          </a:stretch>
        </p:blipFill>
        <p:spPr>
          <a:xfrm>
            <a:off x="719137" y="1049337"/>
            <a:ext cx="7586663" cy="3873501"/>
          </a:xfrm>
          <a:prstGeom prst="rect">
            <a:avLst/>
          </a:prstGeom>
          <a:ln w="12700">
            <a:miter lim="400000"/>
          </a:ln>
        </p:spPr>
      </p:pic>
      <p:sp>
        <p:nvSpPr>
          <p:cNvPr id="94"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5"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6" name="Slide Number"/>
          <p:cNvSpPr txBox="1">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 name="Title Text"/>
          <p:cNvSpPr txBox="1">
            <a:spLocks noGrp="1"/>
          </p:cNvSpPr>
          <p:nvPr>
            <p:ph type="title"/>
          </p:nvPr>
        </p:nvSpPr>
        <p:spPr>
          <a:xfrm>
            <a:off x="468153" y="210555"/>
            <a:ext cx="8426769" cy="1016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r>
              <a:t>Title Text</a:t>
            </a:r>
          </a:p>
        </p:txBody>
      </p:sp>
      <p:sp>
        <p:nvSpPr>
          <p:cNvPr id="5" name="Body Level One…"/>
          <p:cNvSpPr txBox="1">
            <a:spLocks noGrp="1"/>
          </p:cNvSpPr>
          <p:nvPr>
            <p:ph type="body" idx="1"/>
          </p:nvPr>
        </p:nvSpPr>
        <p:spPr>
          <a:xfrm>
            <a:off x="468153" y="1226819"/>
            <a:ext cx="8426769" cy="4030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2pPr>
              <a:buFont typeface="Lucida Grande"/>
              <a:buChar char="‣"/>
            </a:lvl2pPr>
            <a:lvl3pPr>
              <a:buFont typeface="Lucida Grande"/>
              <a:buChar char="‣"/>
            </a:lvl3pPr>
            <a:lvl4pPr>
              <a:buFont typeface="Lucida Grande"/>
              <a:buChar char="‣"/>
            </a:lvl4pPr>
            <a:lvl5pPr>
              <a:buFont typeface="Lucida Grande"/>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61935" y="4787900"/>
            <a:ext cx="439205" cy="457200"/>
          </a:xfrm>
          <a:prstGeom prst="rect">
            <a:avLst/>
          </a:prstGeom>
          <a:ln w="12700">
            <a:miter lim="400000"/>
          </a:ln>
        </p:spPr>
        <p:txBody>
          <a:bodyPr wrap="none" lIns="50800" tIns="50800" rIns="50800" bIns="50800">
            <a:spAutoFit/>
          </a:body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Lst>
  <p:transition spd="med"/>
  <p:txStyles>
    <p:titleStyle>
      <a:lvl1pPr marL="0" marR="0" indent="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1pPr>
      <a:lvl2pPr marL="0" marR="0" indent="228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2pPr>
      <a:lvl3pPr marL="0" marR="0" indent="457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3pPr>
      <a:lvl4pPr marL="0" marR="0" indent="685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4pPr>
      <a:lvl5pPr marL="0" marR="0" indent="9144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5pPr>
      <a:lvl6pPr marL="0" marR="0" indent="11430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6pPr>
      <a:lvl7pPr marL="0" marR="0" indent="1371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7pPr>
      <a:lvl8pPr marL="0" marR="0" indent="1600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8pPr>
      <a:lvl9pPr marL="0" marR="0" indent="1828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9pPr>
    </p:titleStyle>
    <p:bodyStyle>
      <a:lvl1pPr marL="383540" marR="0" indent="-383540" algn="l" defTabSz="584200" latinLnBrk="0">
        <a:lnSpc>
          <a:spcPts val="2500"/>
        </a:lnSpc>
        <a:spcBef>
          <a:spcPts val="0"/>
        </a:spcBef>
        <a:spcAft>
          <a:spcPts val="0"/>
        </a:spcAft>
        <a:buClrTx/>
        <a:buSzTx/>
        <a:buFontTx/>
        <a:buNone/>
        <a:tabLst/>
        <a:defRPr sz="2200" b="1" i="0" u="none" strike="noStrike" cap="none" spc="0" baseline="0">
          <a:ln>
            <a:noFill/>
          </a:ln>
          <a:solidFill>
            <a:srgbClr val="FFFFFF"/>
          </a:solidFill>
          <a:uFill>
            <a:solidFill>
              <a:srgbClr val="FFFFFF"/>
            </a:solidFill>
          </a:uFill>
          <a:latin typeface="+mj-lt"/>
          <a:ea typeface="+mj-ea"/>
          <a:cs typeface="+mj-cs"/>
          <a:sym typeface="Helvetica"/>
        </a:defRPr>
      </a:lvl1pPr>
      <a:lvl2pPr marL="3327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2pPr>
      <a:lvl3pPr marL="4787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3pPr>
      <a:lvl4pPr marL="6248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4pPr>
      <a:lvl5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5pPr>
      <a:lvl6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6pPr>
      <a:lvl7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7pPr>
      <a:lvl8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8pPr>
      <a:lvl9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9pPr>
    </p:bodyStyle>
    <p:otherStyle>
      <a:lvl1pPr marL="0" marR="0" indent="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tiff"/></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5.xml"/><Relationship Id="rId2"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4.png"/><Relationship Id="rId3"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6.png"/><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jpe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3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jpe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jpe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png"/></Relationships>
</file>

<file path=ppt/slides/_rels/slide69.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40.png"/><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1.jpe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2.jpe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3.jpe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4.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5" name="Shape 261" descr="Shape 261"/>
          <p:cNvPicPr>
            <a:picLocks noChangeAspect="1"/>
          </p:cNvPicPr>
          <p:nvPr/>
        </p:nvPicPr>
        <p:blipFill>
          <a:blip r:embed="rId3">
            <a:extLst/>
          </a:blip>
          <a:stretch>
            <a:fillRect/>
          </a:stretch>
        </p:blipFill>
        <p:spPr>
          <a:xfrm>
            <a:off x="7938" y="0"/>
            <a:ext cx="9347200" cy="5257800"/>
          </a:xfrm>
          <a:prstGeom prst="rect">
            <a:avLst/>
          </a:prstGeom>
          <a:ln w="12700">
            <a:miter lim="400000"/>
          </a:ln>
        </p:spPr>
      </p:pic>
      <p:sp>
        <p:nvSpPr>
          <p:cNvPr id="466" name="Shape 262"/>
          <p:cNvSpPr txBox="1">
            <a:spLocks noGrp="1"/>
          </p:cNvSpPr>
          <p:nvPr>
            <p:ph type="title"/>
          </p:nvPr>
        </p:nvSpPr>
        <p:spPr>
          <a:xfrm>
            <a:off x="1538957" y="615398"/>
            <a:ext cx="5781282" cy="612107"/>
          </a:xfrm>
          <a:prstGeom prst="rect">
            <a:avLst/>
          </a:prstGeom>
        </p:spPr>
        <p:txBody>
          <a:bodyPr>
            <a:normAutofit/>
          </a:bodyPr>
          <a:lstStyle>
            <a:lvl1pPr algn="l" defTabSz="850391">
              <a:defRPr sz="2790" b="1">
                <a:latin typeface="Proxima Nova"/>
                <a:ea typeface="Proxima Nova"/>
                <a:cs typeface="Proxima Nova"/>
                <a:sym typeface="Proxima Nova"/>
              </a:defRPr>
            </a:lvl1pPr>
          </a:lstStyle>
          <a:p>
            <a:r>
              <a:t>Welcome to General Assembly</a:t>
            </a:r>
          </a:p>
        </p:txBody>
      </p:sp>
      <p:sp>
        <p:nvSpPr>
          <p:cNvPr id="467" name="Shape 263"/>
          <p:cNvSpPr txBox="1">
            <a:spLocks noGrp="1"/>
          </p:cNvSpPr>
          <p:nvPr>
            <p:ph type="body" sz="half" idx="1"/>
          </p:nvPr>
        </p:nvSpPr>
        <p:spPr>
          <a:xfrm>
            <a:off x="12373" y="4300948"/>
            <a:ext cx="5781282" cy="1158459"/>
          </a:xfrm>
          <a:prstGeom prst="rect">
            <a:avLst/>
          </a:prstGeom>
        </p:spPr>
        <p:txBody>
          <a:bodyPr/>
          <a:lstStyle/>
          <a:p>
            <a:pPr algn="l"/>
            <a:endParaRPr sz="1840" dirty="0">
              <a:latin typeface="Proxima Nova"/>
              <a:ea typeface="Proxima Nova"/>
              <a:cs typeface="Proxima Nova"/>
              <a:sym typeface="Proxima Nova"/>
            </a:endParaRPr>
          </a:p>
          <a:p>
            <a:pPr algn="l">
              <a:defRPr sz="1800" b="1">
                <a:solidFill>
                  <a:srgbClr val="000000"/>
                </a:solidFill>
                <a:latin typeface="Proxima Nova"/>
                <a:ea typeface="Proxima Nova"/>
                <a:cs typeface="Proxima Nova"/>
                <a:sym typeface="Proxima Nova"/>
              </a:defRPr>
            </a:pPr>
            <a:r>
              <a:rPr dirty="0"/>
              <a:t>WiFi 	</a:t>
            </a:r>
            <a:r>
              <a:rPr lang="en-GB" dirty="0" smtClean="0"/>
              <a:t>  </a:t>
            </a:r>
            <a:r>
              <a:rPr b="0" dirty="0" smtClean="0"/>
              <a:t>GA </a:t>
            </a:r>
            <a:r>
              <a:rPr b="0" dirty="0"/>
              <a:t>Guest	 </a:t>
            </a:r>
          </a:p>
          <a:p>
            <a:pPr algn="l">
              <a:defRPr sz="1800" b="1">
                <a:solidFill>
                  <a:srgbClr val="000000"/>
                </a:solidFill>
                <a:latin typeface="Proxima Nova"/>
                <a:ea typeface="Proxima Nova"/>
                <a:cs typeface="Proxima Nova"/>
                <a:sym typeface="Proxima Nova"/>
              </a:defRPr>
            </a:pPr>
            <a:r>
              <a:rPr dirty="0" smtClean="0"/>
              <a:t>Passwor</a:t>
            </a:r>
            <a:r>
              <a:rPr lang="en-GB" dirty="0" smtClean="0"/>
              <a:t>d  </a:t>
            </a:r>
            <a:r>
              <a:rPr b="0" dirty="0" smtClean="0"/>
              <a:t>yellowpencil</a:t>
            </a:r>
            <a:endParaRPr b="0" dirty="0"/>
          </a:p>
        </p:txBody>
      </p:sp>
      <p:sp>
        <p:nvSpPr>
          <p:cNvPr id="468" name="Shape 264"/>
          <p:cNvSpPr txBox="1">
            <a:spLocks noGrp="1"/>
          </p:cNvSpPr>
          <p:nvPr>
            <p:ph type="sldNum" sz="quarter" idx="2"/>
          </p:nvPr>
        </p:nvSpPr>
        <p:spPr>
          <a:xfrm>
            <a:off x="8897951" y="4791045"/>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pic>
        <p:nvPicPr>
          <p:cNvPr id="464" name="Shape 260" descr="Shape 260"/>
          <p:cNvPicPr>
            <a:picLocks noChangeAspect="1"/>
          </p:cNvPicPr>
          <p:nvPr/>
        </p:nvPicPr>
        <p:blipFill>
          <a:blip r:embed="rId4">
            <a:extLst/>
          </a:blip>
          <a:stretch>
            <a:fillRect/>
          </a:stretch>
        </p:blipFill>
        <p:spPr>
          <a:xfrm>
            <a:off x="1038732" y="671339"/>
            <a:ext cx="500225" cy="500225"/>
          </a:xfrm>
          <a:prstGeom prst="rect">
            <a:avLst/>
          </a:prstGeom>
          <a:ln w="12700">
            <a:miter lim="400000"/>
          </a:ln>
        </p:spPr>
      </p:pic>
    </p:spTree>
    <p:extLst>
      <p:ext uri="{BB962C8B-B14F-4D97-AF65-F5344CB8AC3E}">
        <p14:creationId xmlns:p14="http://schemas.microsoft.com/office/powerpoint/2010/main" val="2038565121"/>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4"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5" name="SPARK"/>
          <p:cNvSpPr txBox="1">
            <a:spLocks noGrp="1"/>
          </p:cNvSpPr>
          <p:nvPr>
            <p:ph type="title" idx="4294967295"/>
          </p:nvPr>
        </p:nvSpPr>
        <p:spPr>
          <a:xfrm>
            <a:off x="347662" y="1116012"/>
            <a:ext cx="8426451" cy="3894138"/>
          </a:xfrm>
          <a:prstGeom prst="rect">
            <a:avLst/>
          </a:prstGeom>
        </p:spPr>
        <p:txBody>
          <a:bodyPr lIns="38100" tIns="38100" rIns="38100" bIns="38100" anchor="ctr"/>
          <a:lstStyle>
            <a:lvl1pPr marL="27728" marR="27728" defTabSz="914400">
              <a:lnSpc>
                <a:spcPct val="70000"/>
              </a:lnSpc>
              <a:defRPr sz="8800"/>
            </a:lvl1pPr>
          </a:lstStyle>
          <a:p>
            <a:pPr marL="0" algn="ctr">
              <a:buSzPct val="100000"/>
            </a:pPr>
            <a:r>
              <a:rPr lang="en-GB" sz="6000" dirty="0" smtClean="0"/>
              <a:t>BIG DATA </a:t>
            </a:r>
            <a:br>
              <a:rPr lang="en-GB" sz="6000" dirty="0" smtClean="0"/>
            </a:br>
            <a:r>
              <a:rPr lang="en-GB" sz="6000" dirty="0"/>
              <a:t/>
            </a:r>
            <a:br>
              <a:rPr lang="en-GB" sz="6000" dirty="0"/>
            </a:br>
            <a:r>
              <a:rPr lang="en-GB" sz="6000" dirty="0" smtClean="0"/>
              <a:t>&amp; </a:t>
            </a:r>
            <a:br>
              <a:rPr lang="en-GB" sz="6000" dirty="0" smtClean="0"/>
            </a:br>
            <a:r>
              <a:rPr lang="en-GB" sz="6000" dirty="0" smtClean="0"/>
              <a:t/>
            </a:r>
            <a:br>
              <a:rPr lang="en-GB" sz="6000" dirty="0" smtClean="0"/>
            </a:br>
            <a:r>
              <a:rPr lang="en-GB" sz="6000" dirty="0" smtClean="0"/>
              <a:t>CLOUD COMPUTING</a:t>
            </a:r>
            <a:endParaRPr lang="en-GB" sz="6000" dirty="0"/>
          </a:p>
        </p:txBody>
      </p:sp>
      <p:sp>
        <p:nvSpPr>
          <p:cNvPr id="22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73238180"/>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
        <p:nvSpPr>
          <p:cNvPr id="196" name="WHAT IS IT AND WHY USE IT? (GOOGLE)"/>
          <p:cNvSpPr txBox="1">
            <a:spLocks noGrp="1"/>
          </p:cNvSpPr>
          <p:nvPr>
            <p:ph type="title"/>
          </p:nvPr>
        </p:nvSpPr>
        <p:spPr>
          <a:prstGeom prst="rect">
            <a:avLst/>
          </a:prstGeom>
        </p:spPr>
        <p:txBody>
          <a:bodyPr/>
          <a:lstStyle/>
          <a:p>
            <a:r>
              <a:rPr lang="en-GB" dirty="0" smtClean="0"/>
              <a:t>Initial Big Data setup (simplified)</a:t>
            </a:r>
            <a:endParaRPr dirty="0"/>
          </a:p>
        </p:txBody>
      </p:sp>
      <p:sp>
        <p:nvSpPr>
          <p:cNvPr id="197" name="Compute Engine…"/>
          <p:cNvSpPr txBox="1">
            <a:spLocks noGrp="1"/>
          </p:cNvSpPr>
          <p:nvPr>
            <p:ph type="body" idx="1"/>
          </p:nvPr>
        </p:nvSpPr>
        <p:spPr>
          <a:prstGeom prst="rect">
            <a:avLst/>
          </a:prstGeom>
        </p:spPr>
        <p:txBody>
          <a:bodyPr/>
          <a:lstStyle/>
          <a:p>
            <a:pPr marL="497840" indent="-457200">
              <a:spcBef>
                <a:spcPts val="1200"/>
              </a:spcBef>
              <a:buFont typeface="+mj-lt"/>
              <a:buAutoNum type="arabicPeriod"/>
            </a:pPr>
            <a:r>
              <a:rPr lang="en-GB" sz="1900" dirty="0" smtClean="0"/>
              <a:t>Purchase a supercomputer (a “cluster”) with LOTS of power</a:t>
            </a:r>
          </a:p>
          <a:p>
            <a:pPr marL="497840" indent="-457200">
              <a:spcBef>
                <a:spcPts val="1200"/>
              </a:spcBef>
              <a:buFont typeface="+mj-lt"/>
              <a:buAutoNum type="arabicPeriod"/>
            </a:pPr>
            <a:r>
              <a:rPr lang="en-GB" sz="1900" dirty="0" smtClean="0"/>
              <a:t>Purchase LOTS </a:t>
            </a:r>
            <a:r>
              <a:rPr lang="en-GB" sz="1900" dirty="0"/>
              <a:t>of disk </a:t>
            </a:r>
            <a:r>
              <a:rPr lang="en-GB" sz="1900" dirty="0" smtClean="0"/>
              <a:t>space to connect to the supercomputer</a:t>
            </a:r>
            <a:endParaRPr lang="en-GB" sz="1900" dirty="0"/>
          </a:p>
          <a:p>
            <a:pPr marL="497840" indent="-457200">
              <a:spcBef>
                <a:spcPts val="1200"/>
              </a:spcBef>
              <a:buFont typeface="+mj-lt"/>
              <a:buAutoNum type="arabicPeriod"/>
            </a:pPr>
            <a:r>
              <a:rPr lang="en-GB" sz="1900" dirty="0" smtClean="0"/>
              <a:t>Implement a “Data Lake” framework</a:t>
            </a:r>
          </a:p>
          <a:p>
            <a:pPr marL="497840" indent="-457200">
              <a:spcBef>
                <a:spcPts val="1200"/>
              </a:spcBef>
              <a:buFont typeface="+mj-lt"/>
              <a:buAutoNum type="arabicPeriod"/>
            </a:pPr>
            <a:endParaRPr lang="en-GB" sz="1900" dirty="0" smtClean="0"/>
          </a:p>
        </p:txBody>
      </p:sp>
      <p:grpSp>
        <p:nvGrpSpPr>
          <p:cNvPr id="10" name="Group 9"/>
          <p:cNvGrpSpPr/>
          <p:nvPr/>
        </p:nvGrpSpPr>
        <p:grpSpPr>
          <a:xfrm>
            <a:off x="468154" y="3343275"/>
            <a:ext cx="8401060" cy="1581150"/>
            <a:chOff x="468154" y="3343275"/>
            <a:chExt cx="8401060" cy="1581150"/>
          </a:xfrm>
        </p:grpSpPr>
        <p:sp>
          <p:nvSpPr>
            <p:cNvPr id="2" name="Rectangle 1"/>
            <p:cNvSpPr/>
            <p:nvPr/>
          </p:nvSpPr>
          <p:spPr>
            <a:xfrm>
              <a:off x="468154" y="3343275"/>
              <a:ext cx="8401060" cy="1581150"/>
            </a:xfrm>
            <a:prstGeom prst="rect">
              <a:avLst/>
            </a:prstGeom>
            <a:solidFill>
              <a:srgbClr val="C0000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3" name="Rectangle 2"/>
            <p:cNvSpPr/>
            <p:nvPr/>
          </p:nvSpPr>
          <p:spPr>
            <a:xfrm>
              <a:off x="3556641" y="3369618"/>
              <a:ext cx="1640193" cy="461665"/>
            </a:xfrm>
            <a:prstGeom prst="rect">
              <a:avLst/>
            </a:prstGeom>
          </p:spPr>
          <p:txBody>
            <a:bodyPr wrap="none">
              <a:spAutoFit/>
            </a:bodyPr>
            <a:lstStyle/>
            <a:p>
              <a:r>
                <a:rPr lang="en-GB" sz="2400" dirty="0"/>
                <a:t>Data Lake</a:t>
              </a:r>
              <a:endParaRPr lang="en-US" dirty="0"/>
            </a:p>
          </p:txBody>
        </p:sp>
        <p:grpSp>
          <p:nvGrpSpPr>
            <p:cNvPr id="5" name="Group 4"/>
            <p:cNvGrpSpPr/>
            <p:nvPr/>
          </p:nvGrpSpPr>
          <p:grpSpPr>
            <a:xfrm>
              <a:off x="1075378" y="4210050"/>
              <a:ext cx="7186611" cy="628650"/>
              <a:chOff x="1333499" y="4133850"/>
              <a:chExt cx="7186611" cy="628650"/>
            </a:xfrm>
          </p:grpSpPr>
          <p:pic>
            <p:nvPicPr>
              <p:cNvPr id="4" name="Picture 3"/>
              <p:cNvPicPr>
                <a:picLocks noChangeAspect="1"/>
              </p:cNvPicPr>
              <p:nvPr/>
            </p:nvPicPr>
            <p:blipFill rotWithShape="1">
              <a:blip r:embed="rId2"/>
              <a:srcRect t="66045" b="8323"/>
              <a:stretch/>
            </p:blipFill>
            <p:spPr>
              <a:xfrm>
                <a:off x="1333499" y="4133850"/>
                <a:ext cx="2452687" cy="628650"/>
              </a:xfrm>
              <a:prstGeom prst="rect">
                <a:avLst/>
              </a:prstGeom>
            </p:spPr>
          </p:pic>
          <p:pic>
            <p:nvPicPr>
              <p:cNvPr id="16" name="Picture 15"/>
              <p:cNvPicPr>
                <a:picLocks noChangeAspect="1"/>
              </p:cNvPicPr>
              <p:nvPr/>
            </p:nvPicPr>
            <p:blipFill rotWithShape="1">
              <a:blip r:embed="rId2"/>
              <a:srcRect t="8323" b="66259"/>
              <a:stretch/>
            </p:blipFill>
            <p:spPr>
              <a:xfrm>
                <a:off x="6067423" y="4133850"/>
                <a:ext cx="2452687" cy="628650"/>
              </a:xfrm>
              <a:prstGeom prst="rect">
                <a:avLst/>
              </a:prstGeom>
            </p:spPr>
          </p:pic>
          <p:pic>
            <p:nvPicPr>
              <p:cNvPr id="17" name="Picture 16"/>
              <p:cNvPicPr>
                <a:picLocks noChangeAspect="1"/>
              </p:cNvPicPr>
              <p:nvPr/>
            </p:nvPicPr>
            <p:blipFill rotWithShape="1">
              <a:blip r:embed="rId2"/>
              <a:srcRect t="37307" b="37062"/>
              <a:stretch/>
            </p:blipFill>
            <p:spPr>
              <a:xfrm>
                <a:off x="3700461" y="4133850"/>
                <a:ext cx="2452687" cy="628650"/>
              </a:xfrm>
              <a:prstGeom prst="rect">
                <a:avLst/>
              </a:prstGeom>
            </p:spPr>
          </p:pic>
        </p:grpSp>
        <p:sp>
          <p:nvSpPr>
            <p:cNvPr id="6" name="Rectangle 5"/>
            <p:cNvSpPr/>
            <p:nvPr/>
          </p:nvSpPr>
          <p:spPr>
            <a:xfrm>
              <a:off x="1679841" y="3826509"/>
              <a:ext cx="5588389" cy="307777"/>
            </a:xfrm>
            <a:prstGeom prst="rect">
              <a:avLst/>
            </a:prstGeom>
          </p:spPr>
          <p:txBody>
            <a:bodyPr wrap="none">
              <a:spAutoFit/>
            </a:bodyPr>
            <a:lstStyle/>
            <a:p>
              <a:r>
                <a:rPr lang="en-GB" sz="1400" dirty="0" smtClean="0"/>
                <a:t>(pretty much any format you can think of </a:t>
              </a:r>
              <a:r>
                <a:rPr lang="mr-IN" sz="1400" dirty="0" smtClean="0"/>
                <a:t>–</a:t>
              </a:r>
              <a:r>
                <a:rPr lang="en-GB" sz="1400" dirty="0" smtClean="0"/>
                <a:t> but mostly text files)</a:t>
              </a:r>
              <a:endParaRPr lang="en-US" sz="1400" dirty="0"/>
            </a:p>
          </p:txBody>
        </p:sp>
      </p:grpSp>
      <p:grpSp>
        <p:nvGrpSpPr>
          <p:cNvPr id="9" name="Group 8"/>
          <p:cNvGrpSpPr/>
          <p:nvPr/>
        </p:nvGrpSpPr>
        <p:grpSpPr>
          <a:xfrm>
            <a:off x="6132306" y="2122487"/>
            <a:ext cx="1948708" cy="1038225"/>
            <a:chOff x="7332559" y="2121851"/>
            <a:chExt cx="1444728" cy="1038225"/>
          </a:xfrm>
        </p:grpSpPr>
        <p:sp>
          <p:nvSpPr>
            <p:cNvPr id="7" name="Rectangle 6"/>
            <p:cNvSpPr/>
            <p:nvPr/>
          </p:nvSpPr>
          <p:spPr>
            <a:xfrm>
              <a:off x="7332559" y="2121851"/>
              <a:ext cx="1444728" cy="1038225"/>
            </a:xfrm>
            <a:prstGeom prst="rect">
              <a:avLst/>
            </a:prstGeom>
            <a:solidFill>
              <a:srgbClr val="00B05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 name="Rectangle 7"/>
            <p:cNvSpPr/>
            <p:nvPr/>
          </p:nvSpPr>
          <p:spPr>
            <a:xfrm>
              <a:off x="7491315" y="2320716"/>
              <a:ext cx="1191045" cy="584775"/>
            </a:xfrm>
            <a:prstGeom prst="rect">
              <a:avLst/>
            </a:prstGeom>
          </p:spPr>
          <p:txBody>
            <a:bodyPr wrap="none">
              <a:spAutoFit/>
            </a:bodyPr>
            <a:lstStyle/>
            <a:p>
              <a:r>
                <a:rPr lang="en-GB" sz="1600" dirty="0" smtClean="0"/>
                <a:t>Bespoke Code</a:t>
              </a:r>
            </a:p>
            <a:p>
              <a:r>
                <a:rPr lang="en-GB" sz="1600" dirty="0" smtClean="0"/>
                <a:t>(slow, hard)</a:t>
              </a:r>
              <a:endParaRPr lang="en-US" sz="1600" dirty="0"/>
            </a:p>
          </p:txBody>
        </p:sp>
      </p:grpSp>
      <p:sp>
        <p:nvSpPr>
          <p:cNvPr id="12" name="Up-Down Arrow 11"/>
          <p:cNvSpPr/>
          <p:nvPr/>
        </p:nvSpPr>
        <p:spPr>
          <a:xfrm>
            <a:off x="6953250" y="2876124"/>
            <a:ext cx="372130" cy="829101"/>
          </a:xfrm>
          <a:prstGeom prst="upDownArrow">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
        <p:nvSpPr>
          <p:cNvPr id="196" name="WHAT IS IT AND WHY USE IT? (GOOGLE)"/>
          <p:cNvSpPr txBox="1">
            <a:spLocks noGrp="1"/>
          </p:cNvSpPr>
          <p:nvPr>
            <p:ph type="title"/>
          </p:nvPr>
        </p:nvSpPr>
        <p:spPr>
          <a:prstGeom prst="rect">
            <a:avLst/>
          </a:prstGeom>
        </p:spPr>
        <p:txBody>
          <a:bodyPr/>
          <a:lstStyle/>
          <a:p>
            <a:r>
              <a:rPr lang="en-GB" dirty="0" smtClean="0"/>
              <a:t>Hadoop Distributed File System (“HDFS” / “Hadoop”)</a:t>
            </a:r>
            <a:endParaRPr dirty="0"/>
          </a:p>
        </p:txBody>
      </p:sp>
      <p:sp>
        <p:nvSpPr>
          <p:cNvPr id="2" name="Rectangle 1"/>
          <p:cNvSpPr/>
          <p:nvPr/>
        </p:nvSpPr>
        <p:spPr>
          <a:xfrm>
            <a:off x="468154" y="3590925"/>
            <a:ext cx="8401060" cy="1581150"/>
          </a:xfrm>
          <a:prstGeom prst="rect">
            <a:avLst/>
          </a:prstGeom>
          <a:solidFill>
            <a:srgbClr val="C0000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3" name="Rectangle 2"/>
          <p:cNvSpPr/>
          <p:nvPr/>
        </p:nvSpPr>
        <p:spPr>
          <a:xfrm>
            <a:off x="3556641" y="3617268"/>
            <a:ext cx="1640193" cy="461665"/>
          </a:xfrm>
          <a:prstGeom prst="rect">
            <a:avLst/>
          </a:prstGeom>
        </p:spPr>
        <p:txBody>
          <a:bodyPr wrap="none">
            <a:spAutoFit/>
          </a:bodyPr>
          <a:lstStyle/>
          <a:p>
            <a:r>
              <a:rPr lang="en-GB" sz="2400" dirty="0"/>
              <a:t>Data Lake</a:t>
            </a:r>
            <a:endParaRPr lang="en-US" dirty="0"/>
          </a:p>
        </p:txBody>
      </p:sp>
      <p:grpSp>
        <p:nvGrpSpPr>
          <p:cNvPr id="15" name="Group 14"/>
          <p:cNvGrpSpPr/>
          <p:nvPr/>
        </p:nvGrpSpPr>
        <p:grpSpPr>
          <a:xfrm>
            <a:off x="1038225" y="4183705"/>
            <a:ext cx="7715250" cy="907704"/>
            <a:chOff x="742950" y="3831280"/>
            <a:chExt cx="7715250" cy="907704"/>
          </a:xfrm>
        </p:grpSpPr>
        <p:grpSp>
          <p:nvGrpSpPr>
            <p:cNvPr id="14" name="Group 13"/>
            <p:cNvGrpSpPr/>
            <p:nvPr/>
          </p:nvGrpSpPr>
          <p:grpSpPr>
            <a:xfrm>
              <a:off x="742950" y="3831281"/>
              <a:ext cx="3429000" cy="907703"/>
              <a:chOff x="742950" y="3831281"/>
              <a:chExt cx="3429000" cy="907703"/>
            </a:xfrm>
          </p:grpSpPr>
          <p:sp>
            <p:nvSpPr>
              <p:cNvPr id="13" name="Frame 12"/>
              <p:cNvSpPr/>
              <p:nvPr/>
            </p:nvSpPr>
            <p:spPr>
              <a:xfrm>
                <a:off x="742950" y="3831283"/>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23" name="Frame 22"/>
              <p:cNvSpPr/>
              <p:nvPr/>
            </p:nvSpPr>
            <p:spPr>
              <a:xfrm>
                <a:off x="1028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24" name="Frame 23"/>
              <p:cNvSpPr/>
              <p:nvPr/>
            </p:nvSpPr>
            <p:spPr>
              <a:xfrm>
                <a:off x="13144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25" name="Frame 24"/>
              <p:cNvSpPr/>
              <p:nvPr/>
            </p:nvSpPr>
            <p:spPr>
              <a:xfrm>
                <a:off x="742950" y="413385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26" name="Frame 25"/>
              <p:cNvSpPr/>
              <p:nvPr/>
            </p:nvSpPr>
            <p:spPr>
              <a:xfrm>
                <a:off x="1028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27" name="Frame 26"/>
              <p:cNvSpPr/>
              <p:nvPr/>
            </p:nvSpPr>
            <p:spPr>
              <a:xfrm>
                <a:off x="13144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1" name="Frame 30"/>
              <p:cNvSpPr/>
              <p:nvPr/>
            </p:nvSpPr>
            <p:spPr>
              <a:xfrm>
                <a:off x="742950" y="443641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2" name="Frame 31"/>
              <p:cNvSpPr/>
              <p:nvPr/>
            </p:nvSpPr>
            <p:spPr>
              <a:xfrm>
                <a:off x="1028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3" name="Frame 32"/>
              <p:cNvSpPr/>
              <p:nvPr/>
            </p:nvSpPr>
            <p:spPr>
              <a:xfrm>
                <a:off x="13144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4" name="Frame 33"/>
              <p:cNvSpPr/>
              <p:nvPr/>
            </p:nvSpPr>
            <p:spPr>
              <a:xfrm>
                <a:off x="1600200" y="3831283"/>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5" name="Frame 34"/>
              <p:cNvSpPr/>
              <p:nvPr/>
            </p:nvSpPr>
            <p:spPr>
              <a:xfrm>
                <a:off x="18859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6" name="Frame 35"/>
              <p:cNvSpPr/>
              <p:nvPr/>
            </p:nvSpPr>
            <p:spPr>
              <a:xfrm>
                <a:off x="2171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7" name="Frame 36"/>
              <p:cNvSpPr/>
              <p:nvPr/>
            </p:nvSpPr>
            <p:spPr>
              <a:xfrm>
                <a:off x="1600200" y="413385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8" name="Frame 37"/>
              <p:cNvSpPr/>
              <p:nvPr/>
            </p:nvSpPr>
            <p:spPr>
              <a:xfrm>
                <a:off x="18859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39" name="Frame 38"/>
              <p:cNvSpPr/>
              <p:nvPr/>
            </p:nvSpPr>
            <p:spPr>
              <a:xfrm>
                <a:off x="2171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40" name="Frame 39"/>
              <p:cNvSpPr/>
              <p:nvPr/>
            </p:nvSpPr>
            <p:spPr>
              <a:xfrm>
                <a:off x="1600200" y="443641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41" name="Frame 40"/>
              <p:cNvSpPr/>
              <p:nvPr/>
            </p:nvSpPr>
            <p:spPr>
              <a:xfrm>
                <a:off x="18859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42" name="Frame 41"/>
              <p:cNvSpPr/>
              <p:nvPr/>
            </p:nvSpPr>
            <p:spPr>
              <a:xfrm>
                <a:off x="2171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1" name="Frame 60"/>
              <p:cNvSpPr/>
              <p:nvPr/>
            </p:nvSpPr>
            <p:spPr>
              <a:xfrm>
                <a:off x="24574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2" name="Frame 61"/>
              <p:cNvSpPr/>
              <p:nvPr/>
            </p:nvSpPr>
            <p:spPr>
              <a:xfrm>
                <a:off x="274320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3" name="Frame 62"/>
              <p:cNvSpPr/>
              <p:nvPr/>
            </p:nvSpPr>
            <p:spPr>
              <a:xfrm>
                <a:off x="302895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4" name="Frame 63"/>
              <p:cNvSpPr/>
              <p:nvPr/>
            </p:nvSpPr>
            <p:spPr>
              <a:xfrm>
                <a:off x="24574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5" name="Frame 64"/>
              <p:cNvSpPr/>
              <p:nvPr/>
            </p:nvSpPr>
            <p:spPr>
              <a:xfrm>
                <a:off x="274320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6" name="Frame 65"/>
              <p:cNvSpPr/>
              <p:nvPr/>
            </p:nvSpPr>
            <p:spPr>
              <a:xfrm>
                <a:off x="302895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7" name="Frame 66"/>
              <p:cNvSpPr/>
              <p:nvPr/>
            </p:nvSpPr>
            <p:spPr>
              <a:xfrm>
                <a:off x="24574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8" name="Frame 67"/>
              <p:cNvSpPr/>
              <p:nvPr/>
            </p:nvSpPr>
            <p:spPr>
              <a:xfrm>
                <a:off x="274320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9" name="Frame 68"/>
              <p:cNvSpPr/>
              <p:nvPr/>
            </p:nvSpPr>
            <p:spPr>
              <a:xfrm>
                <a:off x="302895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0" name="Frame 69"/>
              <p:cNvSpPr/>
              <p:nvPr/>
            </p:nvSpPr>
            <p:spPr>
              <a:xfrm>
                <a:off x="3314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1" name="Frame 70"/>
              <p:cNvSpPr/>
              <p:nvPr/>
            </p:nvSpPr>
            <p:spPr>
              <a:xfrm>
                <a:off x="360045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2" name="Frame 71"/>
              <p:cNvSpPr/>
              <p:nvPr/>
            </p:nvSpPr>
            <p:spPr>
              <a:xfrm>
                <a:off x="388620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3" name="Frame 72"/>
              <p:cNvSpPr/>
              <p:nvPr/>
            </p:nvSpPr>
            <p:spPr>
              <a:xfrm>
                <a:off x="3314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4" name="Frame 73"/>
              <p:cNvSpPr/>
              <p:nvPr/>
            </p:nvSpPr>
            <p:spPr>
              <a:xfrm>
                <a:off x="360045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5" name="Frame 74"/>
              <p:cNvSpPr/>
              <p:nvPr/>
            </p:nvSpPr>
            <p:spPr>
              <a:xfrm>
                <a:off x="388620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6" name="Frame 75"/>
              <p:cNvSpPr/>
              <p:nvPr/>
            </p:nvSpPr>
            <p:spPr>
              <a:xfrm>
                <a:off x="3314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7" name="Frame 76"/>
              <p:cNvSpPr/>
              <p:nvPr/>
            </p:nvSpPr>
            <p:spPr>
              <a:xfrm>
                <a:off x="360045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8" name="Frame 77"/>
              <p:cNvSpPr/>
              <p:nvPr/>
            </p:nvSpPr>
            <p:spPr>
              <a:xfrm>
                <a:off x="388620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grpSp>
        <p:grpSp>
          <p:nvGrpSpPr>
            <p:cNvPr id="81" name="Group 80"/>
            <p:cNvGrpSpPr/>
            <p:nvPr/>
          </p:nvGrpSpPr>
          <p:grpSpPr>
            <a:xfrm>
              <a:off x="4171950" y="3831281"/>
              <a:ext cx="3429000" cy="907703"/>
              <a:chOff x="742950" y="3831281"/>
              <a:chExt cx="3429000" cy="907703"/>
            </a:xfrm>
          </p:grpSpPr>
          <p:sp>
            <p:nvSpPr>
              <p:cNvPr id="82" name="Frame 81"/>
              <p:cNvSpPr/>
              <p:nvPr/>
            </p:nvSpPr>
            <p:spPr>
              <a:xfrm>
                <a:off x="742950" y="3831283"/>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3" name="Frame 82"/>
              <p:cNvSpPr/>
              <p:nvPr/>
            </p:nvSpPr>
            <p:spPr>
              <a:xfrm>
                <a:off x="1028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4" name="Frame 83"/>
              <p:cNvSpPr/>
              <p:nvPr/>
            </p:nvSpPr>
            <p:spPr>
              <a:xfrm>
                <a:off x="13144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5" name="Frame 84"/>
              <p:cNvSpPr/>
              <p:nvPr/>
            </p:nvSpPr>
            <p:spPr>
              <a:xfrm>
                <a:off x="742950" y="413385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6" name="Frame 85"/>
              <p:cNvSpPr/>
              <p:nvPr/>
            </p:nvSpPr>
            <p:spPr>
              <a:xfrm>
                <a:off x="1028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7" name="Frame 86"/>
              <p:cNvSpPr/>
              <p:nvPr/>
            </p:nvSpPr>
            <p:spPr>
              <a:xfrm>
                <a:off x="13144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8" name="Frame 87"/>
              <p:cNvSpPr/>
              <p:nvPr/>
            </p:nvSpPr>
            <p:spPr>
              <a:xfrm>
                <a:off x="742950" y="443641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9" name="Frame 88"/>
              <p:cNvSpPr/>
              <p:nvPr/>
            </p:nvSpPr>
            <p:spPr>
              <a:xfrm>
                <a:off x="1028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0" name="Frame 89"/>
              <p:cNvSpPr/>
              <p:nvPr/>
            </p:nvSpPr>
            <p:spPr>
              <a:xfrm>
                <a:off x="13144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1" name="Frame 90"/>
              <p:cNvSpPr/>
              <p:nvPr/>
            </p:nvSpPr>
            <p:spPr>
              <a:xfrm>
                <a:off x="1600200" y="3831283"/>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2" name="Frame 91"/>
              <p:cNvSpPr/>
              <p:nvPr/>
            </p:nvSpPr>
            <p:spPr>
              <a:xfrm>
                <a:off x="18859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3" name="Frame 92"/>
              <p:cNvSpPr/>
              <p:nvPr/>
            </p:nvSpPr>
            <p:spPr>
              <a:xfrm>
                <a:off x="2171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4" name="Frame 93"/>
              <p:cNvSpPr/>
              <p:nvPr/>
            </p:nvSpPr>
            <p:spPr>
              <a:xfrm>
                <a:off x="1600200" y="413385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5" name="Frame 94"/>
              <p:cNvSpPr/>
              <p:nvPr/>
            </p:nvSpPr>
            <p:spPr>
              <a:xfrm>
                <a:off x="18859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6" name="Frame 95"/>
              <p:cNvSpPr/>
              <p:nvPr/>
            </p:nvSpPr>
            <p:spPr>
              <a:xfrm>
                <a:off x="2171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7" name="Frame 96"/>
              <p:cNvSpPr/>
              <p:nvPr/>
            </p:nvSpPr>
            <p:spPr>
              <a:xfrm>
                <a:off x="1600200" y="443641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8" name="Frame 97"/>
              <p:cNvSpPr/>
              <p:nvPr/>
            </p:nvSpPr>
            <p:spPr>
              <a:xfrm>
                <a:off x="18859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99" name="Frame 98"/>
              <p:cNvSpPr/>
              <p:nvPr/>
            </p:nvSpPr>
            <p:spPr>
              <a:xfrm>
                <a:off x="2171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0" name="Frame 99"/>
              <p:cNvSpPr/>
              <p:nvPr/>
            </p:nvSpPr>
            <p:spPr>
              <a:xfrm>
                <a:off x="245745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1" name="Frame 100"/>
              <p:cNvSpPr/>
              <p:nvPr/>
            </p:nvSpPr>
            <p:spPr>
              <a:xfrm>
                <a:off x="274320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2" name="Frame 101"/>
              <p:cNvSpPr/>
              <p:nvPr/>
            </p:nvSpPr>
            <p:spPr>
              <a:xfrm>
                <a:off x="302895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3" name="Frame 102"/>
              <p:cNvSpPr/>
              <p:nvPr/>
            </p:nvSpPr>
            <p:spPr>
              <a:xfrm>
                <a:off x="245745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4" name="Frame 103"/>
              <p:cNvSpPr/>
              <p:nvPr/>
            </p:nvSpPr>
            <p:spPr>
              <a:xfrm>
                <a:off x="274320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5" name="Frame 104"/>
              <p:cNvSpPr/>
              <p:nvPr/>
            </p:nvSpPr>
            <p:spPr>
              <a:xfrm>
                <a:off x="302895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6" name="Frame 105"/>
              <p:cNvSpPr/>
              <p:nvPr/>
            </p:nvSpPr>
            <p:spPr>
              <a:xfrm>
                <a:off x="245745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7" name="Frame 106"/>
              <p:cNvSpPr/>
              <p:nvPr/>
            </p:nvSpPr>
            <p:spPr>
              <a:xfrm>
                <a:off x="274320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8" name="Frame 107"/>
              <p:cNvSpPr/>
              <p:nvPr/>
            </p:nvSpPr>
            <p:spPr>
              <a:xfrm>
                <a:off x="302895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09" name="Frame 108"/>
              <p:cNvSpPr/>
              <p:nvPr/>
            </p:nvSpPr>
            <p:spPr>
              <a:xfrm>
                <a:off x="3314700" y="3831282"/>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0" name="Frame 109"/>
              <p:cNvSpPr/>
              <p:nvPr/>
            </p:nvSpPr>
            <p:spPr>
              <a:xfrm>
                <a:off x="360045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1" name="Frame 110"/>
              <p:cNvSpPr/>
              <p:nvPr/>
            </p:nvSpPr>
            <p:spPr>
              <a:xfrm>
                <a:off x="388620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2" name="Frame 111"/>
              <p:cNvSpPr/>
              <p:nvPr/>
            </p:nvSpPr>
            <p:spPr>
              <a:xfrm>
                <a:off x="3314700" y="4133849"/>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3" name="Frame 112"/>
              <p:cNvSpPr/>
              <p:nvPr/>
            </p:nvSpPr>
            <p:spPr>
              <a:xfrm>
                <a:off x="360045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4" name="Frame 113"/>
              <p:cNvSpPr/>
              <p:nvPr/>
            </p:nvSpPr>
            <p:spPr>
              <a:xfrm>
                <a:off x="388620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5" name="Frame 114"/>
              <p:cNvSpPr/>
              <p:nvPr/>
            </p:nvSpPr>
            <p:spPr>
              <a:xfrm>
                <a:off x="3314700" y="4436416"/>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6" name="Frame 115"/>
              <p:cNvSpPr/>
              <p:nvPr/>
            </p:nvSpPr>
            <p:spPr>
              <a:xfrm>
                <a:off x="360045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7" name="Frame 116"/>
              <p:cNvSpPr/>
              <p:nvPr/>
            </p:nvSpPr>
            <p:spPr>
              <a:xfrm>
                <a:off x="388620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grpSp>
        <p:sp>
          <p:nvSpPr>
            <p:cNvPr id="146" name="Frame 145"/>
            <p:cNvSpPr/>
            <p:nvPr/>
          </p:nvSpPr>
          <p:spPr>
            <a:xfrm>
              <a:off x="7600950" y="3831281"/>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47" name="Frame 146"/>
            <p:cNvSpPr/>
            <p:nvPr/>
          </p:nvSpPr>
          <p:spPr>
            <a:xfrm>
              <a:off x="7886700" y="383128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48" name="Frame 147"/>
            <p:cNvSpPr/>
            <p:nvPr/>
          </p:nvSpPr>
          <p:spPr>
            <a:xfrm>
              <a:off x="8172450" y="3831280"/>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49" name="Frame 148"/>
            <p:cNvSpPr/>
            <p:nvPr/>
          </p:nvSpPr>
          <p:spPr>
            <a:xfrm>
              <a:off x="7600950" y="4133848"/>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0" name="Frame 149"/>
            <p:cNvSpPr/>
            <p:nvPr/>
          </p:nvSpPr>
          <p:spPr>
            <a:xfrm>
              <a:off x="7886700" y="413384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1" name="Frame 150"/>
            <p:cNvSpPr/>
            <p:nvPr/>
          </p:nvSpPr>
          <p:spPr>
            <a:xfrm>
              <a:off x="8172450" y="4133847"/>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2" name="Frame 151"/>
            <p:cNvSpPr/>
            <p:nvPr/>
          </p:nvSpPr>
          <p:spPr>
            <a:xfrm>
              <a:off x="7600950" y="4436415"/>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3" name="Frame 152"/>
            <p:cNvSpPr/>
            <p:nvPr/>
          </p:nvSpPr>
          <p:spPr>
            <a:xfrm>
              <a:off x="7886700" y="4436414"/>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4" name="Frame 153"/>
            <p:cNvSpPr/>
            <p:nvPr/>
          </p:nvSpPr>
          <p:spPr>
            <a:xfrm>
              <a:off x="8172450" y="4436414"/>
              <a:ext cx="285750" cy="302567"/>
            </a:xfrm>
            <a:prstGeom prst="fram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grpSp>
      <p:sp>
        <p:nvSpPr>
          <p:cNvPr id="18" name="Rectangle 17"/>
          <p:cNvSpPr/>
          <p:nvPr/>
        </p:nvSpPr>
        <p:spPr>
          <a:xfrm>
            <a:off x="581024" y="3718365"/>
            <a:ext cx="1143001" cy="287258"/>
          </a:xfrm>
          <a:prstGeom prst="rect">
            <a:avLst/>
          </a:prstGeom>
          <a:solidFill>
            <a:schemeClr val="accent6"/>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Master Nodes</a:t>
            </a:r>
            <a:endParaRPr kumimoji="0" lang="en-US" sz="12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19" name="Rectangle 18"/>
          <p:cNvSpPr/>
          <p:nvPr/>
        </p:nvSpPr>
        <p:spPr>
          <a:xfrm>
            <a:off x="336914" y="999097"/>
            <a:ext cx="8532299" cy="2616101"/>
          </a:xfrm>
          <a:prstGeom prst="rect">
            <a:avLst/>
          </a:prstGeom>
        </p:spPr>
        <p:txBody>
          <a:bodyPr wrap="square">
            <a:spAutoFit/>
          </a:bodyPr>
          <a:lstStyle/>
          <a:p>
            <a:pPr algn="l"/>
            <a:r>
              <a:rPr lang="en-GB" sz="1600" dirty="0" smtClean="0"/>
              <a:t>This is also simplified (but you get the idea!)</a:t>
            </a:r>
          </a:p>
          <a:p>
            <a:pPr algn="l"/>
            <a:endParaRPr lang="en-GB" sz="1000" dirty="0" smtClean="0"/>
          </a:p>
          <a:p>
            <a:pPr algn="l"/>
            <a:endParaRPr lang="en-GB" sz="1000" dirty="0"/>
          </a:p>
          <a:p>
            <a:pPr algn="l"/>
            <a:r>
              <a:rPr lang="en-GB" sz="1600" dirty="0" smtClean="0"/>
              <a:t>Hadoop “Map-Reduce”</a:t>
            </a:r>
          </a:p>
          <a:p>
            <a:pPr marL="285750" indent="-285750" algn="l">
              <a:buFontTx/>
              <a:buChar char="-"/>
            </a:pPr>
            <a:r>
              <a:rPr lang="en-GB" sz="1600" dirty="0" smtClean="0"/>
              <a:t>Data of the relevant type is mapped by mappers (most of the slaves)</a:t>
            </a:r>
            <a:br>
              <a:rPr lang="en-GB" sz="1600" dirty="0" smtClean="0"/>
            </a:br>
            <a:r>
              <a:rPr lang="en-GB" sz="1600" dirty="0" smtClean="0"/>
              <a:t>	(e.g. sorting coins of the same type into 20c, $1, $2 </a:t>
            </a:r>
            <a:r>
              <a:rPr lang="en-GB" sz="1600" dirty="0" err="1" smtClean="0"/>
              <a:t>etc</a:t>
            </a:r>
            <a:r>
              <a:rPr lang="en-GB" sz="1600" dirty="0" smtClean="0"/>
              <a:t>)</a:t>
            </a:r>
          </a:p>
          <a:p>
            <a:pPr marL="285750" indent="-285750" algn="l">
              <a:buFontTx/>
              <a:buChar char="-"/>
            </a:pPr>
            <a:endParaRPr lang="en-GB" sz="1600" dirty="0" smtClean="0"/>
          </a:p>
          <a:p>
            <a:pPr marL="285750" indent="-285750" algn="l">
              <a:buFontTx/>
              <a:buChar char="-"/>
            </a:pPr>
            <a:r>
              <a:rPr lang="en-GB" sz="1600" dirty="0" smtClean="0"/>
              <a:t>Sorted Data is then collected by the “Reducers” (a few of the slaves) and aggregated as required:</a:t>
            </a:r>
            <a:br>
              <a:rPr lang="en-GB" sz="1600" dirty="0" smtClean="0"/>
            </a:br>
            <a:r>
              <a:rPr lang="en-GB" sz="1600" dirty="0" smtClean="0"/>
              <a:t>	(e.g.  20 x $2 </a:t>
            </a:r>
            <a:r>
              <a:rPr lang="en-GB" sz="1600" dirty="0" smtClean="0">
                <a:sym typeface="Wingdings"/>
              </a:rPr>
              <a:t> $40</a:t>
            </a:r>
            <a:r>
              <a:rPr lang="en-GB" sz="1600" dirty="0" smtClean="0"/>
              <a:t>,  50 x $1 </a:t>
            </a:r>
            <a:r>
              <a:rPr lang="en-GB" sz="1600" dirty="0" smtClean="0">
                <a:sym typeface="Wingdings"/>
              </a:rPr>
              <a:t> $50</a:t>
            </a:r>
            <a:r>
              <a:rPr lang="en-GB" sz="1600" dirty="0" smtClean="0"/>
              <a:t>,   400 x 20c </a:t>
            </a:r>
            <a:r>
              <a:rPr lang="en-GB" sz="1600" dirty="0" smtClean="0">
                <a:sym typeface="Wingdings"/>
              </a:rPr>
              <a:t> $80)</a:t>
            </a:r>
            <a:endParaRPr lang="en-GB" sz="1600" dirty="0" smtClean="0"/>
          </a:p>
          <a:p>
            <a:pPr marL="285750" indent="-285750" algn="l">
              <a:buFontTx/>
              <a:buChar char="-"/>
            </a:pPr>
            <a:endParaRPr lang="en-US" sz="1600" dirty="0"/>
          </a:p>
        </p:txBody>
      </p:sp>
      <p:sp>
        <p:nvSpPr>
          <p:cNvPr id="160" name="Rectangle 159"/>
          <p:cNvSpPr/>
          <p:nvPr/>
        </p:nvSpPr>
        <p:spPr>
          <a:xfrm rot="16200000">
            <a:off x="282951" y="4403828"/>
            <a:ext cx="912170" cy="471924"/>
          </a:xfrm>
          <a:prstGeom prst="rect">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Slave Nodes</a:t>
            </a:r>
            <a:endParaRPr kumimoji="0" lang="en-US" sz="12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161" name="Rectangle 160"/>
          <p:cNvSpPr/>
          <p:nvPr/>
        </p:nvSpPr>
        <p:spPr>
          <a:xfrm>
            <a:off x="1845713" y="3718365"/>
            <a:ext cx="1143001" cy="287258"/>
          </a:xfrm>
          <a:prstGeom prst="rect">
            <a:avLst/>
          </a:prstGeom>
          <a:solidFill>
            <a:schemeClr val="accent6"/>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Master Nodes</a:t>
            </a:r>
            <a:endParaRPr kumimoji="0" lang="en-US" sz="12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162" name="Rectangle 161"/>
          <p:cNvSpPr/>
          <p:nvPr/>
        </p:nvSpPr>
        <p:spPr>
          <a:xfrm>
            <a:off x="5546342" y="3718365"/>
            <a:ext cx="1143001" cy="287258"/>
          </a:xfrm>
          <a:prstGeom prst="rect">
            <a:avLst/>
          </a:prstGeom>
          <a:solidFill>
            <a:schemeClr val="accent6"/>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Master Nodes</a:t>
            </a:r>
            <a:endParaRPr kumimoji="0" lang="en-US" sz="12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163" name="Rectangle 162"/>
          <p:cNvSpPr/>
          <p:nvPr/>
        </p:nvSpPr>
        <p:spPr>
          <a:xfrm>
            <a:off x="7543756" y="3718365"/>
            <a:ext cx="1143001" cy="287258"/>
          </a:xfrm>
          <a:prstGeom prst="rect">
            <a:avLst/>
          </a:prstGeom>
          <a:solidFill>
            <a:schemeClr val="accent6"/>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Master Nodes</a:t>
            </a:r>
            <a:endParaRPr kumimoji="0" lang="en-US" sz="12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grpSp>
        <p:nvGrpSpPr>
          <p:cNvPr id="118" name="Group 117"/>
          <p:cNvGrpSpPr/>
          <p:nvPr/>
        </p:nvGrpSpPr>
        <p:grpSpPr>
          <a:xfrm>
            <a:off x="5895975" y="1354764"/>
            <a:ext cx="2753469" cy="436562"/>
            <a:chOff x="7332559" y="2121851"/>
            <a:chExt cx="1667302" cy="1038225"/>
          </a:xfrm>
        </p:grpSpPr>
        <p:sp>
          <p:nvSpPr>
            <p:cNvPr id="119" name="Rectangle 118"/>
            <p:cNvSpPr/>
            <p:nvPr/>
          </p:nvSpPr>
          <p:spPr>
            <a:xfrm>
              <a:off x="7332559" y="2121851"/>
              <a:ext cx="1667302" cy="1038225"/>
            </a:xfrm>
            <a:prstGeom prst="rect">
              <a:avLst/>
            </a:prstGeom>
            <a:solidFill>
              <a:srgbClr val="00B05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20" name="Rectangle 119"/>
            <p:cNvSpPr/>
            <p:nvPr/>
          </p:nvSpPr>
          <p:spPr>
            <a:xfrm>
              <a:off x="7341943" y="2207456"/>
              <a:ext cx="1651290" cy="805144"/>
            </a:xfrm>
            <a:prstGeom prst="rect">
              <a:avLst/>
            </a:prstGeom>
          </p:spPr>
          <p:txBody>
            <a:bodyPr wrap="none">
              <a:spAutoFit/>
            </a:bodyPr>
            <a:lstStyle/>
            <a:p>
              <a:r>
                <a:rPr lang="en-GB" sz="1600" dirty="0" smtClean="0"/>
                <a:t>Typically done using Java</a:t>
              </a:r>
              <a:endParaRPr lang="en-US" sz="1600" dirty="0"/>
            </a:p>
          </p:txBody>
        </p:sp>
      </p:grpSp>
    </p:spTree>
    <p:extLst>
      <p:ext uri="{BB962C8B-B14F-4D97-AF65-F5344CB8AC3E}">
        <p14:creationId xmlns:p14="http://schemas.microsoft.com/office/powerpoint/2010/main" val="1323649994"/>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sp>
        <p:nvSpPr>
          <p:cNvPr id="196" name="WHAT IS IT AND WHY USE IT? (GOOGLE)"/>
          <p:cNvSpPr txBox="1">
            <a:spLocks noGrp="1"/>
          </p:cNvSpPr>
          <p:nvPr>
            <p:ph type="title"/>
          </p:nvPr>
        </p:nvSpPr>
        <p:spPr>
          <a:prstGeom prst="rect">
            <a:avLst/>
          </a:prstGeom>
        </p:spPr>
        <p:txBody>
          <a:bodyPr/>
          <a:lstStyle/>
          <a:p>
            <a:r>
              <a:rPr lang="en-GB" dirty="0" smtClean="0"/>
              <a:t>HDFS &amp; MapReduce using Hive</a:t>
            </a:r>
            <a:endParaRPr dirty="0"/>
          </a:p>
        </p:txBody>
      </p:sp>
      <p:sp>
        <p:nvSpPr>
          <p:cNvPr id="5" name="Rectangle 4"/>
          <p:cNvSpPr/>
          <p:nvPr/>
        </p:nvSpPr>
        <p:spPr>
          <a:xfrm>
            <a:off x="541092" y="1013328"/>
            <a:ext cx="6854762" cy="923330"/>
          </a:xfrm>
          <a:prstGeom prst="rect">
            <a:avLst/>
          </a:prstGeom>
        </p:spPr>
        <p:txBody>
          <a:bodyPr wrap="none">
            <a:spAutoFit/>
          </a:bodyPr>
          <a:lstStyle/>
          <a:p>
            <a:pPr marL="342900" indent="-342900" algn="l">
              <a:buFont typeface="Arial" charset="0"/>
              <a:buChar char="•"/>
            </a:pPr>
            <a:r>
              <a:rPr lang="en-GB" sz="1800" dirty="0" smtClean="0"/>
              <a:t>Java = quite specialised in 2010+</a:t>
            </a:r>
          </a:p>
          <a:p>
            <a:pPr marL="342900" indent="-342900" algn="l">
              <a:buFont typeface="Arial" charset="0"/>
              <a:buChar char="•"/>
            </a:pPr>
            <a:r>
              <a:rPr lang="en-GB" sz="1800" dirty="0" smtClean="0"/>
              <a:t>Most people in business know SQL</a:t>
            </a:r>
            <a:r>
              <a:rPr lang="mr-IN" sz="1800" dirty="0" smtClean="0"/>
              <a:t>…</a:t>
            </a:r>
            <a:endParaRPr lang="en-GB" sz="1800" dirty="0" smtClean="0"/>
          </a:p>
          <a:p>
            <a:pPr marL="342900" indent="-342900" algn="l">
              <a:buFont typeface="Arial" charset="0"/>
              <a:buChar char="•"/>
            </a:pPr>
            <a:r>
              <a:rPr lang="en-GB" sz="1800" dirty="0" smtClean="0"/>
              <a:t>HIVE = Layer over the top of Hadoop </a:t>
            </a:r>
            <a:r>
              <a:rPr lang="en-GB" sz="1800" dirty="0" smtClean="0">
                <a:sym typeface="Wingdings"/>
              </a:rPr>
              <a:t> Hive SQL (“HQL”)</a:t>
            </a:r>
            <a:endParaRPr lang="en-US" sz="1800" dirty="0"/>
          </a:p>
        </p:txBody>
      </p:sp>
      <p:grpSp>
        <p:nvGrpSpPr>
          <p:cNvPr id="8" name="Group 7"/>
          <p:cNvGrpSpPr/>
          <p:nvPr/>
        </p:nvGrpSpPr>
        <p:grpSpPr>
          <a:xfrm>
            <a:off x="1005457" y="2629563"/>
            <a:ext cx="7631548" cy="1601781"/>
            <a:chOff x="1147963" y="2259449"/>
            <a:chExt cx="7631548" cy="1601781"/>
          </a:xfrm>
        </p:grpSpPr>
        <p:grpSp>
          <p:nvGrpSpPr>
            <p:cNvPr id="122" name="Group 121"/>
            <p:cNvGrpSpPr/>
            <p:nvPr/>
          </p:nvGrpSpPr>
          <p:grpSpPr>
            <a:xfrm>
              <a:off x="4494405" y="2994237"/>
              <a:ext cx="1589531" cy="866993"/>
              <a:chOff x="7070361" y="2121849"/>
              <a:chExt cx="2525224" cy="2061869"/>
            </a:xfrm>
          </p:grpSpPr>
          <p:sp>
            <p:nvSpPr>
              <p:cNvPr id="123" name="Rectangle 122"/>
              <p:cNvSpPr/>
              <p:nvPr/>
            </p:nvSpPr>
            <p:spPr>
              <a:xfrm>
                <a:off x="7070363" y="2121849"/>
                <a:ext cx="2525222" cy="2061869"/>
              </a:xfrm>
              <a:prstGeom prst="rect">
                <a:avLst/>
              </a:prstGeom>
              <a:solidFill>
                <a:srgbClr val="00B05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24" name="Rectangle 123"/>
              <p:cNvSpPr/>
              <p:nvPr/>
            </p:nvSpPr>
            <p:spPr>
              <a:xfrm>
                <a:off x="7070361" y="2500237"/>
                <a:ext cx="2525223" cy="1390702"/>
              </a:xfrm>
              <a:prstGeom prst="rect">
                <a:avLst/>
              </a:prstGeom>
            </p:spPr>
            <p:txBody>
              <a:bodyPr wrap="square" anchor="ctr">
                <a:spAutoFit/>
              </a:bodyPr>
              <a:lstStyle/>
              <a:p>
                <a:r>
                  <a:rPr lang="en-GB" sz="1600" dirty="0" smtClean="0"/>
                  <a:t>Java</a:t>
                </a:r>
                <a:br>
                  <a:rPr lang="en-GB" sz="1600" dirty="0" smtClean="0"/>
                </a:br>
                <a:r>
                  <a:rPr lang="en-GB" sz="1600" dirty="0" smtClean="0"/>
                  <a:t>(Map-Reduce)</a:t>
                </a:r>
              </a:p>
            </p:txBody>
          </p:sp>
        </p:grpSp>
        <p:grpSp>
          <p:nvGrpSpPr>
            <p:cNvPr id="128" name="Group 127"/>
            <p:cNvGrpSpPr/>
            <p:nvPr/>
          </p:nvGrpSpPr>
          <p:grpSpPr>
            <a:xfrm>
              <a:off x="7189980" y="2994236"/>
              <a:ext cx="1589531" cy="866993"/>
              <a:chOff x="7070361" y="2121849"/>
              <a:chExt cx="2525224" cy="2061869"/>
            </a:xfrm>
          </p:grpSpPr>
          <p:sp>
            <p:nvSpPr>
              <p:cNvPr id="129" name="Rectangle 128"/>
              <p:cNvSpPr/>
              <p:nvPr/>
            </p:nvSpPr>
            <p:spPr>
              <a:xfrm>
                <a:off x="7070363" y="2121849"/>
                <a:ext cx="2525222" cy="2061869"/>
              </a:xfrm>
              <a:prstGeom prst="rect">
                <a:avLst/>
              </a:prstGeom>
              <a:solidFill>
                <a:srgbClr val="C0000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0" name="Rectangle 129"/>
              <p:cNvSpPr/>
              <p:nvPr/>
            </p:nvSpPr>
            <p:spPr>
              <a:xfrm>
                <a:off x="7070361" y="2793015"/>
                <a:ext cx="2525222" cy="805144"/>
              </a:xfrm>
              <a:prstGeom prst="rect">
                <a:avLst/>
              </a:prstGeom>
            </p:spPr>
            <p:txBody>
              <a:bodyPr wrap="square" anchor="ctr">
                <a:spAutoFit/>
              </a:bodyPr>
              <a:lstStyle/>
              <a:p>
                <a:r>
                  <a:rPr lang="en-GB" sz="1600" dirty="0" smtClean="0"/>
                  <a:t>Data Lake</a:t>
                </a:r>
              </a:p>
            </p:txBody>
          </p:sp>
        </p:grpSp>
        <p:grpSp>
          <p:nvGrpSpPr>
            <p:cNvPr id="131" name="Group 130"/>
            <p:cNvGrpSpPr/>
            <p:nvPr/>
          </p:nvGrpSpPr>
          <p:grpSpPr>
            <a:xfrm>
              <a:off x="2952994" y="2259449"/>
              <a:ext cx="1299755" cy="694214"/>
              <a:chOff x="7070361" y="2121849"/>
              <a:chExt cx="2525224" cy="2061870"/>
            </a:xfrm>
          </p:grpSpPr>
          <p:sp>
            <p:nvSpPr>
              <p:cNvPr id="132" name="Rectangle 131"/>
              <p:cNvSpPr/>
              <p:nvPr/>
            </p:nvSpPr>
            <p:spPr>
              <a:xfrm>
                <a:off x="7070363" y="2121849"/>
                <a:ext cx="2525222" cy="2061870"/>
              </a:xfrm>
              <a:prstGeom prst="rect">
                <a:avLst/>
              </a:prstGeom>
              <a:solidFill>
                <a:srgbClr val="FFFF00"/>
              </a:solidFill>
              <a:ln w="25400" cap="rnd">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3" name="Rectangle 132"/>
              <p:cNvSpPr/>
              <p:nvPr/>
            </p:nvSpPr>
            <p:spPr>
              <a:xfrm>
                <a:off x="7070361" y="2500237"/>
                <a:ext cx="2525222" cy="1390703"/>
              </a:xfrm>
              <a:prstGeom prst="rect">
                <a:avLst/>
              </a:prstGeom>
            </p:spPr>
            <p:txBody>
              <a:bodyPr wrap="square" anchor="ctr">
                <a:spAutoFit/>
              </a:bodyPr>
              <a:lstStyle/>
              <a:p>
                <a:r>
                  <a:rPr lang="en-GB" sz="1600" dirty="0" smtClean="0"/>
                  <a:t>Resource Manager</a:t>
                </a:r>
              </a:p>
            </p:txBody>
          </p:sp>
        </p:grpSp>
        <p:sp>
          <p:nvSpPr>
            <p:cNvPr id="6" name="Right Arrow 5"/>
            <p:cNvSpPr/>
            <p:nvPr/>
          </p:nvSpPr>
          <p:spPr>
            <a:xfrm>
              <a:off x="2864070" y="3114046"/>
              <a:ext cx="1400175" cy="256390"/>
            </a:xfrm>
            <a:prstGeom prst="rightArrow">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4" name="Right Arrow 133"/>
            <p:cNvSpPr/>
            <p:nvPr/>
          </p:nvSpPr>
          <p:spPr>
            <a:xfrm rot="10800000">
              <a:off x="2852574" y="3444983"/>
              <a:ext cx="1400175" cy="256390"/>
            </a:xfrm>
            <a:prstGeom prst="rightArrow">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5" name="Right Arrow 134"/>
            <p:cNvSpPr/>
            <p:nvPr/>
          </p:nvSpPr>
          <p:spPr>
            <a:xfrm>
              <a:off x="6314096" y="3114046"/>
              <a:ext cx="657225" cy="256390"/>
            </a:xfrm>
            <a:prstGeom prst="rightArrow">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6" name="Right Arrow 135"/>
            <p:cNvSpPr/>
            <p:nvPr/>
          </p:nvSpPr>
          <p:spPr>
            <a:xfrm rot="10800000">
              <a:off x="6302601" y="3444983"/>
              <a:ext cx="657225" cy="256390"/>
            </a:xfrm>
            <a:prstGeom prst="rightArrow">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grpSp>
          <p:nvGrpSpPr>
            <p:cNvPr id="137" name="Group 136"/>
            <p:cNvGrpSpPr/>
            <p:nvPr/>
          </p:nvGrpSpPr>
          <p:grpSpPr>
            <a:xfrm>
              <a:off x="1147963" y="2994235"/>
              <a:ext cx="1595084" cy="866993"/>
              <a:chOff x="6974537" y="1716609"/>
              <a:chExt cx="2534045" cy="2061870"/>
            </a:xfrm>
          </p:grpSpPr>
          <p:sp>
            <p:nvSpPr>
              <p:cNvPr id="138" name="Rectangle 137"/>
              <p:cNvSpPr/>
              <p:nvPr/>
            </p:nvSpPr>
            <p:spPr>
              <a:xfrm>
                <a:off x="6983360" y="1716609"/>
                <a:ext cx="2525222" cy="2061870"/>
              </a:xfrm>
              <a:prstGeom prst="rect">
                <a:avLst/>
              </a:prstGeom>
              <a:solidFill>
                <a:srgbClr val="0070C0"/>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39" name="Rectangle 138"/>
              <p:cNvSpPr/>
              <p:nvPr/>
            </p:nvSpPr>
            <p:spPr>
              <a:xfrm>
                <a:off x="6974537" y="2052190"/>
                <a:ext cx="2525222" cy="1390703"/>
              </a:xfrm>
              <a:prstGeom prst="rect">
                <a:avLst/>
              </a:prstGeom>
            </p:spPr>
            <p:txBody>
              <a:bodyPr wrap="square" anchor="ctr">
                <a:spAutoFit/>
              </a:bodyPr>
              <a:lstStyle/>
              <a:p>
                <a:r>
                  <a:rPr lang="en-GB" sz="1600" dirty="0" smtClean="0"/>
                  <a:t>Hive SQL</a:t>
                </a:r>
              </a:p>
              <a:p>
                <a:r>
                  <a:rPr lang="en-GB" sz="1600" dirty="0" smtClean="0"/>
                  <a:t>(HQL)</a:t>
                </a:r>
              </a:p>
            </p:txBody>
          </p:sp>
        </p:grpSp>
      </p:grpSp>
    </p:spTree>
    <p:extLst>
      <p:ext uri="{BB962C8B-B14F-4D97-AF65-F5344CB8AC3E}">
        <p14:creationId xmlns:p14="http://schemas.microsoft.com/office/powerpoint/2010/main" val="1927674174"/>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sp>
        <p:nvSpPr>
          <p:cNvPr id="196" name="WHAT IS IT AND WHY USE IT? (GOOGLE)"/>
          <p:cNvSpPr txBox="1">
            <a:spLocks noGrp="1"/>
          </p:cNvSpPr>
          <p:nvPr>
            <p:ph type="title"/>
          </p:nvPr>
        </p:nvSpPr>
        <p:spPr>
          <a:prstGeom prst="rect">
            <a:avLst/>
          </a:prstGeom>
        </p:spPr>
        <p:txBody>
          <a:bodyPr/>
          <a:lstStyle/>
          <a:p>
            <a:r>
              <a:rPr lang="en-GB" dirty="0" smtClean="0"/>
              <a:t>Map-Reduce:  Pseudo-Code Example from </a:t>
            </a:r>
            <a:r>
              <a:rPr lang="en-GB" dirty="0" err="1" smtClean="0"/>
              <a:t>WikiPedia</a:t>
            </a:r>
            <a:endParaRPr dirty="0"/>
          </a:p>
        </p:txBody>
      </p:sp>
      <p:pic>
        <p:nvPicPr>
          <p:cNvPr id="4" name="Picture 3"/>
          <p:cNvPicPr>
            <a:picLocks noChangeAspect="1"/>
          </p:cNvPicPr>
          <p:nvPr/>
        </p:nvPicPr>
        <p:blipFill>
          <a:blip r:embed="rId2"/>
          <a:stretch>
            <a:fillRect/>
          </a:stretch>
        </p:blipFill>
        <p:spPr>
          <a:xfrm>
            <a:off x="1095375" y="968193"/>
            <a:ext cx="6925765" cy="4289607"/>
          </a:xfrm>
          <a:prstGeom prst="rect">
            <a:avLst/>
          </a:prstGeom>
        </p:spPr>
      </p:pic>
    </p:spTree>
    <p:extLst>
      <p:ext uri="{BB962C8B-B14F-4D97-AF65-F5344CB8AC3E}">
        <p14:creationId xmlns:p14="http://schemas.microsoft.com/office/powerpoint/2010/main" val="1752408727"/>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95"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
        <p:nvSpPr>
          <p:cNvPr id="196" name="WHAT IS IT AND WHY USE IT? (GOOGLE)"/>
          <p:cNvSpPr txBox="1">
            <a:spLocks noGrp="1"/>
          </p:cNvSpPr>
          <p:nvPr>
            <p:ph type="title"/>
          </p:nvPr>
        </p:nvSpPr>
        <p:spPr>
          <a:prstGeom prst="rect">
            <a:avLst/>
          </a:prstGeom>
        </p:spPr>
        <p:txBody>
          <a:bodyPr/>
          <a:lstStyle/>
          <a:p>
            <a:r>
              <a:t>WHAT IS IT AND WHY USE IT? (GOOGLE)</a:t>
            </a:r>
          </a:p>
        </p:txBody>
      </p:sp>
      <p:sp>
        <p:nvSpPr>
          <p:cNvPr id="197" name="Compute Engine…"/>
          <p:cNvSpPr txBox="1">
            <a:spLocks noGrp="1"/>
          </p:cNvSpPr>
          <p:nvPr>
            <p:ph type="body" idx="1"/>
          </p:nvPr>
        </p:nvSpPr>
        <p:spPr>
          <a:prstGeom prst="rect">
            <a:avLst/>
          </a:prstGeom>
        </p:spPr>
        <p:txBody>
          <a:bodyPr/>
          <a:lstStyle/>
          <a:p>
            <a:pPr marL="179387" indent="-138747">
              <a:spcBef>
                <a:spcPts val="1200"/>
              </a:spcBef>
            </a:pPr>
            <a:r>
              <a:rPr sz="1900"/>
              <a:t>Compute Engine</a:t>
            </a:r>
          </a:p>
          <a:p>
            <a:pPr marL="179387" indent="-138747">
              <a:spcBef>
                <a:spcPts val="1200"/>
              </a:spcBef>
            </a:pPr>
            <a:r>
              <a:rPr sz="1900"/>
              <a:t>Cloud SQL</a:t>
            </a:r>
          </a:p>
          <a:p>
            <a:pPr marL="179387" indent="-138747">
              <a:spcBef>
                <a:spcPts val="1200"/>
              </a:spcBef>
            </a:pPr>
            <a:r>
              <a:rPr sz="1900"/>
              <a:t>Container Engine</a:t>
            </a:r>
          </a:p>
          <a:p>
            <a:pPr marL="179387" indent="-138747">
              <a:spcBef>
                <a:spcPts val="1200"/>
              </a:spcBef>
            </a:pPr>
            <a:r>
              <a:rPr sz="1900"/>
              <a:t>BigQuery</a:t>
            </a:r>
          </a:p>
        </p:txBody>
      </p:sp>
      <p:pic>
        <p:nvPicPr>
          <p:cNvPr id="198" name="Image" descr="Image"/>
          <p:cNvPicPr>
            <a:picLocks noChangeAspect="1"/>
          </p:cNvPicPr>
          <p:nvPr/>
        </p:nvPicPr>
        <p:blipFill>
          <a:blip r:embed="rId2">
            <a:extLst/>
          </a:blip>
          <a:stretch>
            <a:fillRect/>
          </a:stretch>
        </p:blipFill>
        <p:spPr>
          <a:xfrm>
            <a:off x="5218766" y="1325562"/>
            <a:ext cx="1501122" cy="1335326"/>
          </a:xfrm>
          <a:prstGeom prst="rect">
            <a:avLst/>
          </a:prstGeom>
          <a:ln w="25400"/>
        </p:spPr>
      </p:pic>
      <p:pic>
        <p:nvPicPr>
          <p:cNvPr id="199" name="Image" descr="Image"/>
          <p:cNvPicPr>
            <a:picLocks noChangeAspect="1"/>
          </p:cNvPicPr>
          <p:nvPr/>
        </p:nvPicPr>
        <p:blipFill>
          <a:blip r:embed="rId3">
            <a:extLst/>
          </a:blip>
          <a:stretch>
            <a:fillRect/>
          </a:stretch>
        </p:blipFill>
        <p:spPr>
          <a:xfrm>
            <a:off x="7229350" y="1230384"/>
            <a:ext cx="1627208" cy="1525683"/>
          </a:xfrm>
          <a:prstGeom prst="rect">
            <a:avLst/>
          </a:prstGeom>
          <a:ln w="25400"/>
        </p:spPr>
      </p:pic>
      <p:pic>
        <p:nvPicPr>
          <p:cNvPr id="200" name="Image" descr="Image"/>
          <p:cNvPicPr>
            <a:picLocks noChangeAspect="1"/>
          </p:cNvPicPr>
          <p:nvPr/>
        </p:nvPicPr>
        <p:blipFill>
          <a:blip r:embed="rId4">
            <a:extLst/>
          </a:blip>
          <a:stretch>
            <a:fillRect/>
          </a:stretch>
        </p:blipFill>
        <p:spPr>
          <a:xfrm>
            <a:off x="5156627" y="3073637"/>
            <a:ext cx="1625401" cy="1525684"/>
          </a:xfrm>
          <a:prstGeom prst="rect">
            <a:avLst/>
          </a:prstGeom>
          <a:ln w="25400"/>
        </p:spPr>
      </p:pic>
      <p:pic>
        <p:nvPicPr>
          <p:cNvPr id="201" name="Image" descr="Image"/>
          <p:cNvPicPr>
            <a:picLocks noChangeAspect="1"/>
          </p:cNvPicPr>
          <p:nvPr/>
        </p:nvPicPr>
        <p:blipFill>
          <a:blip r:embed="rId5">
            <a:extLst/>
          </a:blip>
          <a:stretch>
            <a:fillRect/>
          </a:stretch>
        </p:blipFill>
        <p:spPr>
          <a:xfrm>
            <a:off x="6588787" y="3073637"/>
            <a:ext cx="2908334" cy="1525684"/>
          </a:xfrm>
          <a:prstGeom prst="rect">
            <a:avLst/>
          </a:prstGeom>
          <a:ln w="25400"/>
        </p:spPr>
      </p:pic>
    </p:spTree>
    <p:extLst>
      <p:ext uri="{BB962C8B-B14F-4D97-AF65-F5344CB8AC3E}">
        <p14:creationId xmlns:p14="http://schemas.microsoft.com/office/powerpoint/2010/main" val="1967816514"/>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7"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
        <p:nvSpPr>
          <p:cNvPr id="208" name="WHAT IS IT AND WHY USE IT? (AWS)"/>
          <p:cNvSpPr txBox="1">
            <a:spLocks noGrp="1"/>
          </p:cNvSpPr>
          <p:nvPr>
            <p:ph type="title"/>
          </p:nvPr>
        </p:nvSpPr>
        <p:spPr>
          <a:prstGeom prst="rect">
            <a:avLst/>
          </a:prstGeom>
        </p:spPr>
        <p:txBody>
          <a:bodyPr/>
          <a:lstStyle/>
          <a:p>
            <a:r>
              <a:t>WHAT IS IT AND WHY USE IT? (AWS)</a:t>
            </a:r>
          </a:p>
        </p:txBody>
      </p:sp>
      <p:sp>
        <p:nvSpPr>
          <p:cNvPr id="209" name="EC2…"/>
          <p:cNvSpPr txBox="1">
            <a:spLocks noGrp="1"/>
          </p:cNvSpPr>
          <p:nvPr>
            <p:ph type="body" idx="1"/>
          </p:nvPr>
        </p:nvSpPr>
        <p:spPr>
          <a:prstGeom prst="rect">
            <a:avLst/>
          </a:prstGeom>
        </p:spPr>
        <p:txBody>
          <a:bodyPr/>
          <a:lstStyle/>
          <a:p>
            <a:pPr marL="179387" indent="-138747">
              <a:spcBef>
                <a:spcPts val="1200"/>
              </a:spcBef>
            </a:pPr>
            <a:r>
              <a:rPr sz="1900"/>
              <a:t>EC2</a:t>
            </a:r>
          </a:p>
          <a:p>
            <a:pPr marL="179387" indent="-138747">
              <a:spcBef>
                <a:spcPts val="1200"/>
              </a:spcBef>
            </a:pPr>
            <a:r>
              <a:rPr sz="1900"/>
              <a:t>RDS</a:t>
            </a:r>
          </a:p>
          <a:p>
            <a:pPr marL="179387" indent="-138747">
              <a:spcBef>
                <a:spcPts val="1200"/>
              </a:spcBef>
            </a:pPr>
            <a:r>
              <a:rPr sz="1900"/>
              <a:t>Container Service</a:t>
            </a:r>
          </a:p>
          <a:p>
            <a:pPr marL="179387" indent="-138747">
              <a:spcBef>
                <a:spcPts val="1200"/>
              </a:spcBef>
            </a:pPr>
            <a:r>
              <a:rPr sz="1900"/>
              <a:t>Redshift</a:t>
            </a:r>
          </a:p>
        </p:txBody>
      </p:sp>
      <p:pic>
        <p:nvPicPr>
          <p:cNvPr id="210" name="Image" descr="Image"/>
          <p:cNvPicPr>
            <a:picLocks noChangeAspect="1"/>
          </p:cNvPicPr>
          <p:nvPr/>
        </p:nvPicPr>
        <p:blipFill>
          <a:blip r:embed="rId2">
            <a:extLst/>
          </a:blip>
          <a:stretch>
            <a:fillRect/>
          </a:stretch>
        </p:blipFill>
        <p:spPr>
          <a:xfrm>
            <a:off x="5001535" y="1065127"/>
            <a:ext cx="1574145" cy="1681556"/>
          </a:xfrm>
          <a:prstGeom prst="rect">
            <a:avLst/>
          </a:prstGeom>
          <a:ln w="25400"/>
        </p:spPr>
      </p:pic>
      <p:pic>
        <p:nvPicPr>
          <p:cNvPr id="211" name="Image" descr="Image"/>
          <p:cNvPicPr>
            <a:picLocks noChangeAspect="1"/>
          </p:cNvPicPr>
          <p:nvPr/>
        </p:nvPicPr>
        <p:blipFill>
          <a:blip r:embed="rId3">
            <a:extLst/>
          </a:blip>
          <a:stretch>
            <a:fillRect/>
          </a:stretch>
        </p:blipFill>
        <p:spPr>
          <a:xfrm>
            <a:off x="6699376" y="1065127"/>
            <a:ext cx="1366712" cy="1681556"/>
          </a:xfrm>
          <a:prstGeom prst="rect">
            <a:avLst/>
          </a:prstGeom>
          <a:ln w="25400"/>
        </p:spPr>
      </p:pic>
      <p:pic>
        <p:nvPicPr>
          <p:cNvPr id="212" name="Image" descr="Image"/>
          <p:cNvPicPr>
            <a:picLocks noChangeAspect="1"/>
          </p:cNvPicPr>
          <p:nvPr/>
        </p:nvPicPr>
        <p:blipFill>
          <a:blip r:embed="rId4">
            <a:extLst/>
          </a:blip>
          <a:stretch>
            <a:fillRect/>
          </a:stretch>
        </p:blipFill>
        <p:spPr>
          <a:xfrm>
            <a:off x="6699376" y="3144599"/>
            <a:ext cx="1366712" cy="1540351"/>
          </a:xfrm>
          <a:prstGeom prst="rect">
            <a:avLst/>
          </a:prstGeom>
          <a:ln w="25400"/>
        </p:spPr>
      </p:pic>
      <p:pic>
        <p:nvPicPr>
          <p:cNvPr id="213" name="Image" descr="Image"/>
          <p:cNvPicPr>
            <a:picLocks noChangeAspect="1"/>
          </p:cNvPicPr>
          <p:nvPr/>
        </p:nvPicPr>
        <p:blipFill>
          <a:blip r:embed="rId5">
            <a:extLst/>
          </a:blip>
          <a:srcRect l="36520" t="11198" r="32293" b="37047"/>
          <a:stretch>
            <a:fillRect/>
          </a:stretch>
        </p:blipFill>
        <p:spPr>
          <a:xfrm>
            <a:off x="5001604" y="3179960"/>
            <a:ext cx="1573992" cy="1469792"/>
          </a:xfrm>
          <a:prstGeom prst="rect">
            <a:avLst/>
          </a:prstGeom>
          <a:ln w="25400"/>
        </p:spPr>
      </p:pic>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9"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
        <p:nvSpPr>
          <p:cNvPr id="220" name="WHY USE IT?"/>
          <p:cNvSpPr txBox="1">
            <a:spLocks noGrp="1"/>
          </p:cNvSpPr>
          <p:nvPr>
            <p:ph type="title"/>
          </p:nvPr>
        </p:nvSpPr>
        <p:spPr>
          <a:prstGeom prst="rect">
            <a:avLst/>
          </a:prstGeom>
        </p:spPr>
        <p:txBody>
          <a:bodyPr/>
          <a:lstStyle/>
          <a:p>
            <a:r>
              <a:t>WHY USE IT?</a:t>
            </a:r>
          </a:p>
        </p:txBody>
      </p:sp>
      <p:pic>
        <p:nvPicPr>
          <p:cNvPr id="221" name="Image" descr="Image"/>
          <p:cNvPicPr>
            <a:picLocks noChangeAspect="1"/>
          </p:cNvPicPr>
          <p:nvPr/>
        </p:nvPicPr>
        <p:blipFill>
          <a:blip r:embed="rId2">
            <a:extLst/>
          </a:blip>
          <a:stretch>
            <a:fillRect/>
          </a:stretch>
        </p:blipFill>
        <p:spPr>
          <a:xfrm>
            <a:off x="2463662" y="1469226"/>
            <a:ext cx="4435751" cy="2319348"/>
          </a:xfrm>
          <a:prstGeom prst="rect">
            <a:avLst/>
          </a:prstGeom>
          <a:ln w="25400"/>
        </p:spPr>
      </p:pic>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4"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5" name="SPARK"/>
          <p:cNvSpPr txBox="1">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SPARK</a:t>
            </a:r>
          </a:p>
        </p:txBody>
      </p:sp>
      <p:sp>
        <p:nvSpPr>
          <p:cNvPr id="22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29"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0"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1"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sp>
        <p:nvSpPr>
          <p:cNvPr id="233" name="SPARK - WHAT IS IT?"/>
          <p:cNvSpPr txBox="1">
            <a:spLocks noGrp="1"/>
          </p:cNvSpPr>
          <p:nvPr>
            <p:ph type="title"/>
          </p:nvPr>
        </p:nvSpPr>
        <p:spPr>
          <a:prstGeom prst="rect">
            <a:avLst/>
          </a:prstGeom>
        </p:spPr>
        <p:txBody>
          <a:bodyPr/>
          <a:lstStyle/>
          <a:p>
            <a:r>
              <a:t>SPARK - WHAT IS IT?</a:t>
            </a:r>
          </a:p>
        </p:txBody>
      </p:sp>
      <p:sp>
        <p:nvSpPr>
          <p:cNvPr id="234" name="Spark is a fast and general processing engine compatible with Hadoop data. It can process data in HDFS, HBase, Cassandra, Hive, and any Hadoop InputFormat. It is designed to perform both batch processing (similar to MapReduce) and new workloads like streaming, interactive queries, and machine learning."/>
          <p:cNvSpPr txBox="1">
            <a:spLocks noGrp="1"/>
          </p:cNvSpPr>
          <p:nvPr>
            <p:ph type="body" idx="1"/>
          </p:nvPr>
        </p:nvSpPr>
        <p:spPr>
          <a:xfrm>
            <a:off x="468153" y="983297"/>
            <a:ext cx="4923454" cy="4030980"/>
          </a:xfrm>
          <a:prstGeom prst="rect">
            <a:avLst/>
          </a:prstGeom>
        </p:spPr>
        <p:txBody>
          <a:bodyPr/>
          <a:lstStyle>
            <a:lvl1pPr marL="0" indent="0">
              <a:spcBef>
                <a:spcPts val="1200"/>
              </a:spcBef>
              <a:buSzTx/>
              <a:buFontTx/>
              <a:buNone/>
            </a:lvl1pPr>
          </a:lstStyle>
          <a:p>
            <a:r>
              <a:t>Spark is a fast and general processing engine compatible with Hadoop data. It can process data in HDFS, HBase, Cassandra, Hive, and any Hadoop InputFormat. It is designed to perform both batch processing (similar to MapReduce) and new workloads like streaming, interactive queries, and machine learning.</a:t>
            </a:r>
          </a:p>
        </p:txBody>
      </p:sp>
      <p:pic>
        <p:nvPicPr>
          <p:cNvPr id="235" name="Image" descr="Image"/>
          <p:cNvPicPr>
            <a:picLocks noChangeAspect="1"/>
          </p:cNvPicPr>
          <p:nvPr/>
        </p:nvPicPr>
        <p:blipFill>
          <a:blip r:embed="rId2">
            <a:extLst/>
          </a:blip>
          <a:stretch>
            <a:fillRect/>
          </a:stretch>
        </p:blipFill>
        <p:spPr>
          <a:xfrm>
            <a:off x="5642371" y="1727900"/>
            <a:ext cx="3674667" cy="1802000"/>
          </a:xfrm>
          <a:prstGeom prst="rect">
            <a:avLst/>
          </a:prstGeom>
          <a:ln w="25400"/>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9"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pic>
        <p:nvPicPr>
          <p:cNvPr id="180" name="image.png" descr="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181" name="DATA SCIENCE…"/>
          <p:cNvSpPr txBox="1">
            <a:spLocks noGrp="1"/>
          </p:cNvSpPr>
          <p:nvPr>
            <p:ph type="title" idx="4294967295"/>
          </p:nvPr>
        </p:nvSpPr>
        <p:spPr>
          <a:xfrm>
            <a:off x="412750" y="1144586"/>
            <a:ext cx="8469313" cy="3681937"/>
          </a:xfrm>
          <a:prstGeom prst="rect">
            <a:avLst/>
          </a:prstGeom>
        </p:spPr>
        <p:txBody>
          <a:bodyPr lIns="0" tIns="0" rIns="0" bIns="0"/>
          <a:lstStyle/>
          <a:p>
            <a:pPr>
              <a:lnSpc>
                <a:spcPct val="100000"/>
              </a:lnSpc>
              <a:defRPr sz="8200"/>
            </a:pPr>
            <a:r>
              <a:rPr dirty="0"/>
              <a:t>DATA SCIENCE</a:t>
            </a:r>
          </a:p>
          <a:p>
            <a:pPr>
              <a:lnSpc>
                <a:spcPct val="100000"/>
              </a:lnSpc>
              <a:defRPr sz="3600"/>
            </a:pPr>
            <a:r>
              <a:rPr dirty="0" smtClean="0"/>
              <a:t>DAT1</a:t>
            </a:r>
            <a:r>
              <a:rPr lang="en-GB" dirty="0" smtClean="0"/>
              <a:t>1</a:t>
            </a:r>
            <a:r>
              <a:rPr dirty="0" smtClean="0"/>
              <a:t>SYD</a:t>
            </a:r>
            <a:endParaRPr dirty="0"/>
          </a:p>
          <a:p>
            <a:pPr>
              <a:lnSpc>
                <a:spcPct val="100000"/>
              </a:lnSpc>
              <a:defRPr sz="3000"/>
            </a:pPr>
            <a:r>
              <a:rPr lang="en-GB" dirty="0" smtClean="0"/>
              <a:t>Lesson 15:  Real World Data Science Skills</a:t>
            </a:r>
            <a:endParaRPr dirty="0"/>
          </a:p>
          <a:p>
            <a:pPr>
              <a:lnSpc>
                <a:spcPct val="100000"/>
              </a:lnSpc>
              <a:defRPr sz="3000"/>
            </a:pPr>
            <a:r>
              <a:rPr lang="en-GB" dirty="0" smtClean="0"/>
              <a:t>				-Part1 - </a:t>
            </a:r>
            <a:r>
              <a:rPr dirty="0" smtClean="0"/>
              <a:t>Cloud Computing</a:t>
            </a:r>
            <a:r>
              <a:rPr lang="en-GB" dirty="0" smtClean="0"/>
              <a:t/>
            </a:r>
            <a:br>
              <a:rPr lang="en-GB" dirty="0" smtClean="0"/>
            </a:br>
            <a:r>
              <a:rPr lang="en-GB" dirty="0" smtClean="0"/>
              <a:t>				-</a:t>
            </a:r>
            <a:r>
              <a:rPr lang="en-GB" smtClean="0"/>
              <a:t>Part2</a:t>
            </a:r>
            <a:r>
              <a:rPr lang="en-GB"/>
              <a:t> </a:t>
            </a:r>
            <a:r>
              <a:rPr lang="en-GB" smtClean="0"/>
              <a:t>- “Soft Skills”</a:t>
            </a:r>
            <a:endParaRPr dirty="0"/>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9"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0"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sp>
        <p:nvSpPr>
          <p:cNvPr id="242" name="SPARK - HOW DOES IT RELATE TO DATA SCIENCE?"/>
          <p:cNvSpPr txBox="1">
            <a:spLocks noGrp="1"/>
          </p:cNvSpPr>
          <p:nvPr>
            <p:ph type="title"/>
          </p:nvPr>
        </p:nvSpPr>
        <p:spPr>
          <a:prstGeom prst="rect">
            <a:avLst/>
          </a:prstGeom>
        </p:spPr>
        <p:txBody>
          <a:bodyPr/>
          <a:lstStyle/>
          <a:p>
            <a:r>
              <a:t>SPARK - HOW DOES IT RELATE TO DATA SCIENCE?</a:t>
            </a:r>
          </a:p>
        </p:txBody>
      </p:sp>
      <p:sp>
        <p:nvSpPr>
          <p:cNvPr id="243" name="MLlib is Spark’s machine learning library. Its goal is to make practical machine learning scalable and easy. It consists of common learning algorithms and utilities, including classification, regression, clustering, collaborative filtering, dimensionality reduction, as well as lower-level optimization primitives and higher-level pipeline APIs.…"/>
          <p:cNvSpPr txBox="1">
            <a:spLocks noGrp="1"/>
          </p:cNvSpPr>
          <p:nvPr>
            <p:ph type="body" sz="half" idx="1"/>
          </p:nvPr>
        </p:nvSpPr>
        <p:spPr>
          <a:xfrm>
            <a:off x="468153" y="983297"/>
            <a:ext cx="4639589" cy="4030980"/>
          </a:xfrm>
          <a:prstGeom prst="rect">
            <a:avLst/>
          </a:prstGeom>
        </p:spPr>
        <p:txBody>
          <a:bodyPr/>
          <a:lstStyle/>
          <a:p>
            <a:pPr>
              <a:spcBef>
                <a:spcPts val="1200"/>
              </a:spcBef>
            </a:pPr>
            <a:r>
              <a:t>MLlib is Spark’s machine learning library. Its goal is to make practical machine learning scalable and easy. It consists of common learning algorithms and utilities, including classification, regression, clustering, collaborative filtering, dimensionality reduction, as well as lower-level optimization primitives and higher-level pipeline APIs.</a:t>
            </a:r>
          </a:p>
          <a:p>
            <a:pPr>
              <a:spcBef>
                <a:spcPts val="1200"/>
              </a:spcBef>
            </a:pPr>
            <a:r>
              <a:t>GraphX in Spark for graphs and graph-parallel computation</a:t>
            </a:r>
          </a:p>
        </p:txBody>
      </p:sp>
      <p:pic>
        <p:nvPicPr>
          <p:cNvPr id="244" name="Image" descr="Image"/>
          <p:cNvPicPr>
            <a:picLocks noChangeAspect="1"/>
          </p:cNvPicPr>
          <p:nvPr/>
        </p:nvPicPr>
        <p:blipFill>
          <a:blip r:embed="rId2">
            <a:extLst/>
          </a:blip>
          <a:stretch>
            <a:fillRect/>
          </a:stretch>
        </p:blipFill>
        <p:spPr>
          <a:xfrm>
            <a:off x="5386387" y="1760537"/>
            <a:ext cx="3594101" cy="2476501"/>
          </a:xfrm>
          <a:prstGeom prst="rect">
            <a:avLst/>
          </a:prstGeom>
          <a:ln w="25400"/>
        </p:spPr>
      </p:pic>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4" name="Image" descr="Image"/>
          <p:cNvPicPr>
            <a:picLocks noChangeAspect="1"/>
          </p:cNvPicPr>
          <p:nvPr/>
        </p:nvPicPr>
        <p:blipFill>
          <a:blip r:embed="rId2">
            <a:alphaModFix amt="30261"/>
            <a:extLst/>
          </a:blip>
          <a:stretch>
            <a:fillRect/>
          </a:stretch>
        </p:blipFill>
        <p:spPr>
          <a:xfrm>
            <a:off x="-81757" y="-408282"/>
            <a:ext cx="9526479" cy="9469321"/>
          </a:xfrm>
          <a:prstGeom prst="rect">
            <a:avLst/>
          </a:prstGeom>
          <a:ln w="12700">
            <a:miter lim="400000"/>
          </a:ln>
        </p:spPr>
      </p:pic>
      <p:sp>
        <p:nvSpPr>
          <p:cNvPr id="255" name="‘We can talk, but money talks, so talk more bucks’ - Jay-Z (Izzo - The Blueprint)"/>
          <p:cNvSpPr txBox="1">
            <a:spLocks noGrp="1"/>
          </p:cNvSpPr>
          <p:nvPr>
            <p:ph type="body" sz="quarter" idx="1"/>
          </p:nvPr>
        </p:nvSpPr>
        <p:spPr>
          <a:xfrm>
            <a:off x="1689794" y="4277471"/>
            <a:ext cx="5983487" cy="843408"/>
          </a:xfrm>
          <a:prstGeom prst="rect">
            <a:avLst/>
          </a:prstGeom>
        </p:spPr>
        <p:txBody>
          <a:bodyPr/>
          <a:lstStyle>
            <a:lvl1pPr marL="0" indent="0" algn="r">
              <a:buSzTx/>
              <a:buNone/>
              <a:defRPr>
                <a:latin typeface="+mj-lt"/>
                <a:ea typeface="+mj-ea"/>
                <a:cs typeface="+mj-cs"/>
                <a:sym typeface="Helvetica"/>
              </a:defRPr>
            </a:lvl1pPr>
          </a:lstStyle>
          <a:p>
            <a:r>
              <a:t>‘We can talk, but money talks, so talk more bucks’ - Jay-Z (Izzo - The Blueprint)</a:t>
            </a:r>
          </a:p>
        </p:txBody>
      </p:sp>
      <p:pic>
        <p:nvPicPr>
          <p:cNvPr id="256" name="Image" descr="Image"/>
          <p:cNvPicPr>
            <a:picLocks noChangeAspect="1"/>
          </p:cNvPicPr>
          <p:nvPr/>
        </p:nvPicPr>
        <p:blipFill>
          <a:blip r:embed="rId3">
            <a:extLst/>
          </a:blip>
          <a:stretch>
            <a:fillRect/>
          </a:stretch>
        </p:blipFill>
        <p:spPr>
          <a:xfrm>
            <a:off x="1727448" y="1215181"/>
            <a:ext cx="5908179" cy="2827438"/>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67"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68"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69"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sp>
        <p:nvSpPr>
          <p:cNvPr id="271" name="SPARK SQL"/>
          <p:cNvSpPr txBox="1">
            <a:spLocks noGrp="1"/>
          </p:cNvSpPr>
          <p:nvPr>
            <p:ph type="title"/>
          </p:nvPr>
        </p:nvSpPr>
        <p:spPr>
          <a:prstGeom prst="rect">
            <a:avLst/>
          </a:prstGeom>
        </p:spPr>
        <p:txBody>
          <a:bodyPr/>
          <a:lstStyle/>
          <a:p>
            <a:r>
              <a:t>SPARK SQL</a:t>
            </a:r>
          </a:p>
        </p:txBody>
      </p:sp>
      <p:sp>
        <p:nvSpPr>
          <p:cNvPr id="272" name="One use of Spark SQL is to execute SQL queries written using either a basic SQL syntax or HiveQL. Spark SQL can also be used to read data from an existing Hive installation.…"/>
          <p:cNvSpPr txBox="1">
            <a:spLocks noGrp="1"/>
          </p:cNvSpPr>
          <p:nvPr>
            <p:ph type="body" idx="1"/>
          </p:nvPr>
        </p:nvSpPr>
        <p:spPr>
          <a:prstGeom prst="rect">
            <a:avLst/>
          </a:prstGeom>
        </p:spPr>
        <p:txBody>
          <a:bodyPr/>
          <a:lstStyle/>
          <a:p>
            <a:pPr marL="0" indent="0">
              <a:lnSpc>
                <a:spcPct val="100000"/>
              </a:lnSpc>
              <a:spcBef>
                <a:spcPts val="1200"/>
              </a:spcBef>
              <a:buSzTx/>
              <a:buFontTx/>
              <a:buNone/>
            </a:pPr>
            <a:r>
              <a:t>One use of Spark SQL is to execute SQL queries written using either a basic SQL syntax or HiveQL. Spark SQL can also be used to read data from an existing Hive installation.</a:t>
            </a:r>
          </a:p>
          <a:p>
            <a:pPr marL="0" indent="0">
              <a:lnSpc>
                <a:spcPct val="100000"/>
              </a:lnSpc>
              <a:spcBef>
                <a:spcPts val="1200"/>
              </a:spcBef>
              <a:buSzTx/>
              <a:buFontTx/>
              <a:buNone/>
            </a:pPr>
            <a:r>
              <a:t>Spark SQL provide Spark with more information about the structure of both the data and the computation being performed. Internally, Spark SQL uses this extra information to perform extra optimizations. There are several ways to interact with Spark SQL including SQL, the DataFrames API and the Datasets API. When computing a result the same execution engine is used, independent of which API/language you are using to express the computation.</a:t>
            </a: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5"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6"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7"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sp>
        <p:nvSpPr>
          <p:cNvPr id="279" name="SPARK DATAFRAMES"/>
          <p:cNvSpPr txBox="1">
            <a:spLocks noGrp="1"/>
          </p:cNvSpPr>
          <p:nvPr>
            <p:ph type="title"/>
          </p:nvPr>
        </p:nvSpPr>
        <p:spPr>
          <a:prstGeom prst="rect">
            <a:avLst/>
          </a:prstGeom>
        </p:spPr>
        <p:txBody>
          <a:bodyPr/>
          <a:lstStyle/>
          <a:p>
            <a:r>
              <a:t>SPARK DATAFRAMES</a:t>
            </a:r>
          </a:p>
        </p:txBody>
      </p:sp>
      <p:sp>
        <p:nvSpPr>
          <p:cNvPr id="280" name="A DataFrame is a distributed collection of data organized into named columns.…"/>
          <p:cNvSpPr txBox="1">
            <a:spLocks noGrp="1"/>
          </p:cNvSpPr>
          <p:nvPr>
            <p:ph type="body" idx="1"/>
          </p:nvPr>
        </p:nvSpPr>
        <p:spPr>
          <a:prstGeom prst="rect">
            <a:avLst/>
          </a:prstGeom>
        </p:spPr>
        <p:txBody>
          <a:bodyPr/>
          <a:lstStyle/>
          <a:p>
            <a:pPr marL="0" indent="0">
              <a:lnSpc>
                <a:spcPct val="100000"/>
              </a:lnSpc>
              <a:spcBef>
                <a:spcPts val="1200"/>
              </a:spcBef>
              <a:buSzTx/>
              <a:buFontTx/>
              <a:buNone/>
            </a:pPr>
            <a:r>
              <a:t>A DataFrame is a distributed collection of data organized into named columns. </a:t>
            </a:r>
          </a:p>
          <a:p>
            <a:pPr marL="0" indent="0">
              <a:lnSpc>
                <a:spcPct val="100000"/>
              </a:lnSpc>
              <a:spcBef>
                <a:spcPts val="1200"/>
              </a:spcBef>
              <a:buSzTx/>
              <a:buFontTx/>
              <a:buNone/>
            </a:pPr>
            <a:r>
              <a:t>It is conceptually equivalent to a table in a relational database or a data frame in R/Python, but with richer optimizations under the hood. </a:t>
            </a:r>
          </a:p>
          <a:p>
            <a:pPr marL="0" indent="0">
              <a:lnSpc>
                <a:spcPct val="100000"/>
              </a:lnSpc>
              <a:spcBef>
                <a:spcPts val="1200"/>
              </a:spcBef>
              <a:buSzTx/>
              <a:buFontTx/>
              <a:buNone/>
            </a:pPr>
            <a:r>
              <a:t>DataFrames can be constructed from a wide array of sources such as: structured data files, tables in Hive, external databases, or existing RDDs.</a:t>
            </a:r>
          </a:p>
        </p:txBody>
      </p:sp>
    </p:spTree>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99"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0"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1"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sp>
        <p:nvSpPr>
          <p:cNvPr id="303" name="SPARK MLLIB"/>
          <p:cNvSpPr txBox="1">
            <a:spLocks noGrp="1"/>
          </p:cNvSpPr>
          <p:nvPr>
            <p:ph type="title"/>
          </p:nvPr>
        </p:nvSpPr>
        <p:spPr>
          <a:prstGeom prst="rect">
            <a:avLst/>
          </a:prstGeom>
        </p:spPr>
        <p:txBody>
          <a:bodyPr/>
          <a:lstStyle/>
          <a:p>
            <a:r>
              <a:t>SPARK MLLIB</a:t>
            </a:r>
          </a:p>
        </p:txBody>
      </p:sp>
      <p:sp>
        <p:nvSpPr>
          <p:cNvPr id="304" name="Data types…"/>
          <p:cNvSpPr txBox="1">
            <a:spLocks noGrp="1"/>
          </p:cNvSpPr>
          <p:nvPr>
            <p:ph type="body" idx="1"/>
          </p:nvPr>
        </p:nvSpPr>
        <p:spPr>
          <a:prstGeom prst="rect">
            <a:avLst/>
          </a:prstGeom>
        </p:spPr>
        <p:txBody>
          <a:bodyPr numCol="3" spcCol="421338"/>
          <a:lstStyle/>
          <a:p>
            <a:pPr marL="0" indent="0">
              <a:lnSpc>
                <a:spcPct val="100000"/>
              </a:lnSpc>
              <a:spcBef>
                <a:spcPts val="1200"/>
              </a:spcBef>
              <a:buSzTx/>
              <a:buFontTx/>
              <a:buNone/>
              <a:defRPr sz="1200"/>
            </a:pPr>
            <a:r>
              <a:t>Data types</a:t>
            </a:r>
          </a:p>
          <a:p>
            <a:pPr marL="0" indent="0">
              <a:lnSpc>
                <a:spcPct val="100000"/>
              </a:lnSpc>
              <a:spcBef>
                <a:spcPts val="1200"/>
              </a:spcBef>
              <a:buSzTx/>
              <a:buFontTx/>
              <a:buNone/>
              <a:defRPr sz="1200"/>
            </a:pPr>
            <a:r>
              <a:t>Basic statistics</a:t>
            </a:r>
          </a:p>
          <a:p>
            <a:pPr marL="104775" indent="-104775">
              <a:lnSpc>
                <a:spcPct val="100000"/>
              </a:lnSpc>
              <a:spcBef>
                <a:spcPts val="1200"/>
              </a:spcBef>
              <a:defRPr sz="1200"/>
            </a:pPr>
            <a:r>
              <a:t>summary statistics</a:t>
            </a:r>
          </a:p>
          <a:p>
            <a:pPr marL="104775" indent="-104775">
              <a:lnSpc>
                <a:spcPct val="100000"/>
              </a:lnSpc>
              <a:spcBef>
                <a:spcPts val="1200"/>
              </a:spcBef>
              <a:defRPr sz="1200"/>
            </a:pPr>
            <a:r>
              <a:t>correlations</a:t>
            </a:r>
          </a:p>
          <a:p>
            <a:pPr marL="104775" indent="-104775">
              <a:lnSpc>
                <a:spcPct val="100000"/>
              </a:lnSpc>
              <a:spcBef>
                <a:spcPts val="1200"/>
              </a:spcBef>
              <a:defRPr sz="1200"/>
            </a:pPr>
            <a:r>
              <a:t>stratified sampling</a:t>
            </a:r>
          </a:p>
          <a:p>
            <a:pPr marL="104775" indent="-104775">
              <a:lnSpc>
                <a:spcPct val="100000"/>
              </a:lnSpc>
              <a:spcBef>
                <a:spcPts val="1200"/>
              </a:spcBef>
              <a:defRPr sz="1200"/>
            </a:pPr>
            <a:r>
              <a:t>hypothesis testing</a:t>
            </a:r>
          </a:p>
          <a:p>
            <a:pPr marL="104775" indent="-104775">
              <a:lnSpc>
                <a:spcPct val="100000"/>
              </a:lnSpc>
              <a:spcBef>
                <a:spcPts val="1200"/>
              </a:spcBef>
              <a:defRPr sz="1200"/>
            </a:pPr>
            <a:r>
              <a:t>streaming significance testing</a:t>
            </a:r>
          </a:p>
          <a:p>
            <a:pPr marL="104775" indent="-104775">
              <a:lnSpc>
                <a:spcPct val="100000"/>
              </a:lnSpc>
              <a:spcBef>
                <a:spcPts val="1200"/>
              </a:spcBef>
              <a:defRPr sz="1200"/>
            </a:pPr>
            <a:r>
              <a:t>random data generation</a:t>
            </a:r>
          </a:p>
          <a:p>
            <a:pPr marL="0" indent="0">
              <a:lnSpc>
                <a:spcPct val="100000"/>
              </a:lnSpc>
              <a:spcBef>
                <a:spcPts val="1200"/>
              </a:spcBef>
              <a:buSzTx/>
              <a:buFontTx/>
              <a:buNone/>
              <a:defRPr sz="1200"/>
            </a:pPr>
            <a:r>
              <a:t>Classification and regression</a:t>
            </a:r>
          </a:p>
          <a:p>
            <a:pPr marL="104775" indent="-104775">
              <a:lnSpc>
                <a:spcPct val="100000"/>
              </a:lnSpc>
              <a:spcBef>
                <a:spcPts val="1200"/>
              </a:spcBef>
              <a:defRPr sz="1200"/>
            </a:pPr>
            <a:r>
              <a:t>linear models (SVMs, logistic regression, linear regression)</a:t>
            </a:r>
          </a:p>
          <a:p>
            <a:pPr marL="104775" indent="-104775">
              <a:lnSpc>
                <a:spcPct val="100000"/>
              </a:lnSpc>
              <a:spcBef>
                <a:spcPts val="1200"/>
              </a:spcBef>
              <a:defRPr sz="1200"/>
            </a:pPr>
            <a:r>
              <a:t>naive Bayes</a:t>
            </a:r>
          </a:p>
          <a:p>
            <a:pPr marL="104775" indent="-104775">
              <a:lnSpc>
                <a:spcPct val="100000"/>
              </a:lnSpc>
              <a:spcBef>
                <a:spcPts val="1200"/>
              </a:spcBef>
              <a:defRPr sz="1200"/>
            </a:pPr>
            <a:r>
              <a:t>decision trees</a:t>
            </a:r>
          </a:p>
          <a:p>
            <a:pPr marL="104775" indent="-104775">
              <a:lnSpc>
                <a:spcPct val="100000"/>
              </a:lnSpc>
              <a:spcBef>
                <a:spcPts val="1200"/>
              </a:spcBef>
              <a:defRPr sz="1200"/>
            </a:pPr>
            <a:r>
              <a:t>ensembles of trees (Random Forests and Gradient-Boosted Trees)</a:t>
            </a:r>
          </a:p>
          <a:p>
            <a:pPr marL="104775" indent="-104775">
              <a:lnSpc>
                <a:spcPct val="100000"/>
              </a:lnSpc>
              <a:spcBef>
                <a:spcPts val="1200"/>
              </a:spcBef>
              <a:defRPr sz="1200"/>
            </a:pPr>
            <a:r>
              <a:t>isotonic regression</a:t>
            </a:r>
          </a:p>
          <a:p>
            <a:pPr marL="0" indent="0">
              <a:lnSpc>
                <a:spcPct val="100000"/>
              </a:lnSpc>
              <a:spcBef>
                <a:spcPts val="1200"/>
              </a:spcBef>
              <a:buSzTx/>
              <a:buFontTx/>
              <a:buNone/>
              <a:defRPr sz="1200"/>
            </a:pPr>
            <a:r>
              <a:t>Collaborative filtering</a:t>
            </a:r>
          </a:p>
          <a:p>
            <a:pPr marL="104775" indent="-104775">
              <a:lnSpc>
                <a:spcPct val="100000"/>
              </a:lnSpc>
              <a:spcBef>
                <a:spcPts val="1200"/>
              </a:spcBef>
              <a:defRPr sz="1200"/>
            </a:pPr>
            <a:r>
              <a:t>alternating least squares (ALS)</a:t>
            </a:r>
          </a:p>
          <a:p>
            <a:pPr marL="0" indent="0">
              <a:lnSpc>
                <a:spcPct val="100000"/>
              </a:lnSpc>
              <a:spcBef>
                <a:spcPts val="1200"/>
              </a:spcBef>
              <a:buSzTx/>
              <a:buFontTx/>
              <a:buNone/>
              <a:defRPr sz="1200"/>
            </a:pPr>
            <a:r>
              <a:t>Clustering</a:t>
            </a:r>
          </a:p>
          <a:p>
            <a:pPr marL="104775" indent="-104775">
              <a:lnSpc>
                <a:spcPct val="100000"/>
              </a:lnSpc>
              <a:spcBef>
                <a:spcPts val="1200"/>
              </a:spcBef>
              <a:defRPr sz="1200"/>
            </a:pPr>
            <a:r>
              <a:t>k-means</a:t>
            </a:r>
          </a:p>
          <a:p>
            <a:pPr marL="104775" indent="-104775">
              <a:lnSpc>
                <a:spcPct val="100000"/>
              </a:lnSpc>
              <a:spcBef>
                <a:spcPts val="1200"/>
              </a:spcBef>
              <a:defRPr sz="1200"/>
            </a:pPr>
            <a:r>
              <a:t>Gaussian mixture</a:t>
            </a:r>
          </a:p>
          <a:p>
            <a:pPr marL="104775" indent="-104775">
              <a:lnSpc>
                <a:spcPct val="100000"/>
              </a:lnSpc>
              <a:spcBef>
                <a:spcPts val="1200"/>
              </a:spcBef>
              <a:defRPr sz="1200"/>
            </a:pPr>
            <a:r>
              <a:t>power iteration clustering (PIC)</a:t>
            </a:r>
          </a:p>
          <a:p>
            <a:pPr marL="104775" indent="-104775">
              <a:lnSpc>
                <a:spcPct val="100000"/>
              </a:lnSpc>
              <a:spcBef>
                <a:spcPts val="1200"/>
              </a:spcBef>
              <a:defRPr sz="1200"/>
            </a:pPr>
            <a:r>
              <a:t>latent Dirichlet allocation (LDA)</a:t>
            </a:r>
          </a:p>
          <a:p>
            <a:pPr marL="104775" indent="-104775">
              <a:lnSpc>
                <a:spcPct val="100000"/>
              </a:lnSpc>
              <a:spcBef>
                <a:spcPts val="1200"/>
              </a:spcBef>
              <a:defRPr sz="1200"/>
            </a:pPr>
            <a:r>
              <a:t>bisecting k-means</a:t>
            </a:r>
          </a:p>
          <a:p>
            <a:pPr marL="104775" indent="-104775">
              <a:lnSpc>
                <a:spcPct val="100000"/>
              </a:lnSpc>
              <a:spcBef>
                <a:spcPts val="1200"/>
              </a:spcBef>
              <a:defRPr sz="1200"/>
            </a:pPr>
            <a:r>
              <a:t>streaming k-means</a:t>
            </a:r>
          </a:p>
          <a:p>
            <a:pPr marL="0" indent="0">
              <a:lnSpc>
                <a:spcPct val="100000"/>
              </a:lnSpc>
              <a:spcBef>
                <a:spcPts val="1200"/>
              </a:spcBef>
              <a:buSzTx/>
              <a:buFontTx/>
              <a:buNone/>
              <a:defRPr sz="1200"/>
            </a:pPr>
            <a:r>
              <a:t>Dimensionality reduction</a:t>
            </a:r>
          </a:p>
          <a:p>
            <a:pPr marL="104775" indent="-104775">
              <a:lnSpc>
                <a:spcPct val="100000"/>
              </a:lnSpc>
              <a:spcBef>
                <a:spcPts val="1200"/>
              </a:spcBef>
              <a:defRPr sz="1200"/>
            </a:pPr>
            <a:r>
              <a:t>singular value decomposition (SVD)</a:t>
            </a:r>
          </a:p>
          <a:p>
            <a:pPr marL="104775" indent="-104775">
              <a:lnSpc>
                <a:spcPct val="100000"/>
              </a:lnSpc>
              <a:spcBef>
                <a:spcPts val="1200"/>
              </a:spcBef>
              <a:defRPr sz="1200"/>
            </a:pPr>
            <a:r>
              <a:t>principal component analysis (PCA)</a:t>
            </a:r>
          </a:p>
          <a:p>
            <a:pPr marL="0" indent="0">
              <a:lnSpc>
                <a:spcPct val="100000"/>
              </a:lnSpc>
              <a:spcBef>
                <a:spcPts val="1200"/>
              </a:spcBef>
              <a:buSzTx/>
              <a:buFontTx/>
              <a:buNone/>
              <a:defRPr sz="1200"/>
            </a:pPr>
            <a:r>
              <a:t>Feature extraction and transformation</a:t>
            </a:r>
          </a:p>
          <a:p>
            <a:pPr marL="0" indent="0">
              <a:lnSpc>
                <a:spcPct val="100000"/>
              </a:lnSpc>
              <a:spcBef>
                <a:spcPts val="1200"/>
              </a:spcBef>
              <a:buSzTx/>
              <a:buFontTx/>
              <a:buNone/>
              <a:defRPr sz="1200"/>
            </a:pPr>
            <a:r>
              <a:t>Frequent pattern mining</a:t>
            </a:r>
          </a:p>
          <a:p>
            <a:pPr marL="104775" indent="-104775">
              <a:lnSpc>
                <a:spcPct val="100000"/>
              </a:lnSpc>
              <a:spcBef>
                <a:spcPts val="1200"/>
              </a:spcBef>
              <a:defRPr sz="1200"/>
            </a:pPr>
            <a:r>
              <a:t>FP-growth</a:t>
            </a:r>
          </a:p>
          <a:p>
            <a:pPr marL="104775" indent="-104775">
              <a:lnSpc>
                <a:spcPct val="100000"/>
              </a:lnSpc>
              <a:spcBef>
                <a:spcPts val="1200"/>
              </a:spcBef>
              <a:defRPr sz="1200"/>
            </a:pPr>
            <a:r>
              <a:t>association rules</a:t>
            </a:r>
          </a:p>
          <a:p>
            <a:pPr marL="104775" indent="-104775">
              <a:lnSpc>
                <a:spcPct val="100000"/>
              </a:lnSpc>
              <a:spcBef>
                <a:spcPts val="1200"/>
              </a:spcBef>
              <a:defRPr sz="1200"/>
            </a:pPr>
            <a:r>
              <a:t>PrefixSpan</a:t>
            </a:r>
          </a:p>
          <a:p>
            <a:pPr marL="0" indent="0">
              <a:lnSpc>
                <a:spcPct val="100000"/>
              </a:lnSpc>
              <a:spcBef>
                <a:spcPts val="1200"/>
              </a:spcBef>
              <a:buSzTx/>
              <a:buFontTx/>
              <a:buNone/>
              <a:defRPr sz="1200"/>
            </a:pPr>
            <a:r>
              <a:t>Evaluation metrics</a:t>
            </a:r>
          </a:p>
          <a:p>
            <a:pPr marL="0" indent="0">
              <a:lnSpc>
                <a:spcPct val="100000"/>
              </a:lnSpc>
              <a:spcBef>
                <a:spcPts val="1200"/>
              </a:spcBef>
              <a:buSzTx/>
              <a:buFontTx/>
              <a:buNone/>
              <a:defRPr sz="1200"/>
            </a:pPr>
            <a:r>
              <a:t>PMML model export</a:t>
            </a:r>
          </a:p>
          <a:p>
            <a:pPr marL="0" indent="0">
              <a:lnSpc>
                <a:spcPct val="100000"/>
              </a:lnSpc>
              <a:spcBef>
                <a:spcPts val="1200"/>
              </a:spcBef>
              <a:buSzTx/>
              <a:buFontTx/>
              <a:buNone/>
              <a:defRPr sz="1200"/>
            </a:pPr>
            <a:r>
              <a:t>Optimization (developer)</a:t>
            </a:r>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 name="Image" descr="Image"/>
          <p:cNvPicPr>
            <a:picLocks noChangeAspect="1"/>
          </p:cNvPicPr>
          <p:nvPr/>
        </p:nvPicPr>
        <p:blipFill>
          <a:blip r:embed="rId2">
            <a:extLst/>
          </a:blip>
          <a:stretch>
            <a:fillRect/>
          </a:stretch>
        </p:blipFill>
        <p:spPr>
          <a:xfrm>
            <a:off x="5335063" y="960437"/>
            <a:ext cx="3465670" cy="1947706"/>
          </a:xfrm>
          <a:prstGeom prst="rect">
            <a:avLst/>
          </a:prstGeom>
          <a:ln w="25400"/>
        </p:spPr>
      </p:pic>
      <p:sp>
        <p:nvSpPr>
          <p:cNvPr id="33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sp>
        <p:nvSpPr>
          <p:cNvPr id="340" name="DIGRESSION - GRAPH ANALYSIS - FACEBOOK"/>
          <p:cNvSpPr txBox="1">
            <a:spLocks noGrp="1"/>
          </p:cNvSpPr>
          <p:nvPr>
            <p:ph type="title"/>
          </p:nvPr>
        </p:nvSpPr>
        <p:spPr>
          <a:prstGeom prst="rect">
            <a:avLst/>
          </a:prstGeom>
        </p:spPr>
        <p:txBody>
          <a:bodyPr/>
          <a:lstStyle/>
          <a:p>
            <a:r>
              <a:t>DIGRESSION - GRAPH ANALYSIS - FACEBOOK</a:t>
            </a:r>
          </a:p>
        </p:txBody>
      </p:sp>
      <p:sp>
        <p:nvSpPr>
          <p:cNvPr id="341" name="How connected is the world?…"/>
          <p:cNvSpPr txBox="1">
            <a:spLocks noGrp="1"/>
          </p:cNvSpPr>
          <p:nvPr>
            <p:ph type="body" sz="half" idx="1"/>
          </p:nvPr>
        </p:nvSpPr>
        <p:spPr>
          <a:xfrm>
            <a:off x="468153" y="983297"/>
            <a:ext cx="4252939" cy="4030980"/>
          </a:xfrm>
          <a:prstGeom prst="rect">
            <a:avLst/>
          </a:prstGeom>
        </p:spPr>
        <p:txBody>
          <a:bodyPr/>
          <a:lstStyle/>
          <a:p>
            <a:pPr marL="0" indent="0">
              <a:lnSpc>
                <a:spcPct val="100000"/>
              </a:lnSpc>
              <a:spcBef>
                <a:spcPts val="1200"/>
              </a:spcBef>
              <a:buSzTx/>
              <a:buFontTx/>
              <a:buNone/>
            </a:pPr>
            <a:r>
              <a:rPr sz="1600" dirty="0"/>
              <a:t>How connected is the world</a:t>
            </a:r>
            <a:r>
              <a:rPr sz="1600" dirty="0" smtClean="0"/>
              <a:t>?</a:t>
            </a:r>
            <a:endParaRPr lang="en-GB" sz="1600" dirty="0" smtClean="0"/>
          </a:p>
          <a:p>
            <a:pPr marL="0" indent="0">
              <a:lnSpc>
                <a:spcPct val="100000"/>
              </a:lnSpc>
              <a:spcBef>
                <a:spcPts val="1200"/>
              </a:spcBef>
              <a:buSzTx/>
              <a:buFontTx/>
              <a:buNone/>
            </a:pPr>
            <a:endParaRPr sz="1600" dirty="0"/>
          </a:p>
          <a:p>
            <a:pPr marL="0" indent="0">
              <a:lnSpc>
                <a:spcPct val="100000"/>
              </a:lnSpc>
              <a:spcBef>
                <a:spcPts val="1200"/>
              </a:spcBef>
              <a:buSzTx/>
              <a:buFontTx/>
              <a:buNone/>
            </a:pPr>
            <a:r>
              <a:rPr sz="1600" dirty="0"/>
              <a:t>Each person in the world (at least among the 1.59 billion people active on Facebook) is connected to every other person by an average of three and a half other people.</a:t>
            </a:r>
          </a:p>
          <a:p>
            <a:pPr marL="0" indent="0">
              <a:lnSpc>
                <a:spcPct val="100000"/>
              </a:lnSpc>
              <a:spcBef>
                <a:spcPts val="1200"/>
              </a:spcBef>
              <a:buSzTx/>
              <a:buFontTx/>
              <a:buNone/>
            </a:pPr>
            <a:endParaRPr sz="1600" dirty="0"/>
          </a:p>
          <a:p>
            <a:pPr marL="0" indent="0">
              <a:lnSpc>
                <a:spcPct val="100000"/>
              </a:lnSpc>
              <a:spcBef>
                <a:spcPts val="1200"/>
              </a:spcBef>
              <a:buSzTx/>
              <a:buFontTx/>
              <a:buNone/>
            </a:pPr>
            <a:r>
              <a:rPr sz="1600" dirty="0"/>
              <a:t>Rather than calculate it exactly, they estimate distances with statistical algorithms</a:t>
            </a:r>
          </a:p>
        </p:txBody>
      </p:sp>
      <p:pic>
        <p:nvPicPr>
          <p:cNvPr id="342" name="Image" descr="Image"/>
          <p:cNvPicPr>
            <a:picLocks noChangeAspect="1"/>
          </p:cNvPicPr>
          <p:nvPr/>
        </p:nvPicPr>
        <p:blipFill>
          <a:blip r:embed="rId3">
            <a:extLst/>
          </a:blip>
          <a:stretch>
            <a:fillRect/>
          </a:stretch>
        </p:blipFill>
        <p:spPr>
          <a:xfrm>
            <a:off x="4901132" y="2955767"/>
            <a:ext cx="4333532" cy="2215982"/>
          </a:xfrm>
          <a:prstGeom prst="rect">
            <a:avLst/>
          </a:prstGeom>
          <a:ln w="25400"/>
        </p:spPr>
      </p:pic>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3"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54"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rPr dirty="0"/>
              <a:t>DATA SCIENCE PART TIME </a:t>
            </a:r>
            <a:r>
              <a:rPr dirty="0" smtClean="0"/>
              <a:t>COURSE</a:t>
            </a:r>
            <a:endParaRPr lang="en-GB" dirty="0" smtClean="0"/>
          </a:p>
          <a:p>
            <a:endParaRPr lang="en-GB" dirty="0"/>
          </a:p>
          <a:p>
            <a:endParaRPr lang="en-GB" dirty="0" smtClean="0"/>
          </a:p>
          <a:p>
            <a:endParaRPr lang="en-GB" dirty="0"/>
          </a:p>
          <a:p>
            <a:r>
              <a:rPr lang="en-GB" dirty="0" smtClean="0"/>
              <a:t>BIG DATA WITH</a:t>
            </a:r>
            <a:r>
              <a:rPr lang="mr-IN" dirty="0" smtClean="0"/>
              <a:t>…</a:t>
            </a:r>
            <a:endParaRPr dirty="0"/>
          </a:p>
        </p:txBody>
      </p:sp>
      <p:pic>
        <p:nvPicPr>
          <p:cNvPr id="355" name="Image" descr="Image"/>
          <p:cNvPicPr>
            <a:picLocks noChangeAspect="1"/>
          </p:cNvPicPr>
          <p:nvPr/>
        </p:nvPicPr>
        <p:blipFill>
          <a:blip r:embed="rId2">
            <a:extLst/>
          </a:blip>
          <a:stretch>
            <a:fillRect/>
          </a:stretch>
        </p:blipFill>
        <p:spPr>
          <a:xfrm>
            <a:off x="1786698" y="2206437"/>
            <a:ext cx="5789677" cy="2768976"/>
          </a:xfrm>
          <a:prstGeom prst="rect">
            <a:avLst/>
          </a:prstGeom>
          <a:ln w="25400">
            <a:solidFill>
              <a:srgbClr val="F3F7F5"/>
            </a:solidFill>
            <a:miter lim="400000"/>
          </a:ln>
          <a:effectLst>
            <a:outerShdw blurRad="50800" dist="25400" dir="3600000" rotWithShape="0">
              <a:srgbClr val="000000">
                <a:alpha val="70000"/>
              </a:srgbClr>
            </a:outerShdw>
          </a:effectLst>
        </p:spPr>
      </p:pic>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9"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0"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sp>
        <p:nvSpPr>
          <p:cNvPr id="362" name="JSON - WHAT IS IT?"/>
          <p:cNvSpPr txBox="1">
            <a:spLocks noGrp="1"/>
          </p:cNvSpPr>
          <p:nvPr>
            <p:ph type="title"/>
          </p:nvPr>
        </p:nvSpPr>
        <p:spPr>
          <a:prstGeom prst="rect">
            <a:avLst/>
          </a:prstGeom>
        </p:spPr>
        <p:txBody>
          <a:bodyPr/>
          <a:lstStyle/>
          <a:p>
            <a:r>
              <a:t>JSON - WHAT IS IT?</a:t>
            </a:r>
          </a:p>
        </p:txBody>
      </p:sp>
      <p:sp>
        <p:nvSpPr>
          <p:cNvPr id="363" name="JSON - JavaScript Object Notation…"/>
          <p:cNvSpPr txBox="1">
            <a:spLocks noGrp="1"/>
          </p:cNvSpPr>
          <p:nvPr>
            <p:ph type="body" idx="1"/>
          </p:nvPr>
        </p:nvSpPr>
        <p:spPr>
          <a:xfrm>
            <a:off x="468153" y="983297"/>
            <a:ext cx="4923454" cy="4030980"/>
          </a:xfrm>
          <a:prstGeom prst="rect">
            <a:avLst/>
          </a:prstGeom>
        </p:spPr>
        <p:txBody>
          <a:bodyPr/>
          <a:lstStyle/>
          <a:p>
            <a:pPr marL="0" indent="0">
              <a:spcBef>
                <a:spcPts val="1200"/>
              </a:spcBef>
              <a:buSzTx/>
              <a:buFontTx/>
              <a:buNone/>
            </a:pPr>
            <a:r>
              <a:t>JSON - JavaScript Object Notation</a:t>
            </a:r>
          </a:p>
          <a:p>
            <a:pPr marL="174625" indent="-174625">
              <a:spcBef>
                <a:spcPts val="1200"/>
              </a:spcBef>
            </a:pPr>
            <a:r>
              <a:t>Human readable data with attribute-value pairs.</a:t>
            </a:r>
          </a:p>
          <a:p>
            <a:pPr marL="174625" indent="-174625">
              <a:spcBef>
                <a:spcPts val="1200"/>
              </a:spcBef>
            </a:pPr>
            <a:r>
              <a:t>What is inside the curly brackets is an object</a:t>
            </a:r>
          </a:p>
          <a:p>
            <a:pPr marL="174625" indent="-174625">
              <a:spcBef>
                <a:spcPts val="1200"/>
              </a:spcBef>
            </a:pPr>
            <a:r>
              <a:t>In the object we declare variables with ‘attribute’ : ‘value’ pairs</a:t>
            </a:r>
          </a:p>
        </p:txBody>
      </p:sp>
      <p:pic>
        <p:nvPicPr>
          <p:cNvPr id="364" name="Image" descr="Image"/>
          <p:cNvPicPr>
            <a:picLocks noChangeAspect="1"/>
          </p:cNvPicPr>
          <p:nvPr/>
        </p:nvPicPr>
        <p:blipFill>
          <a:blip r:embed="rId2">
            <a:extLst/>
          </a:blip>
          <a:stretch>
            <a:fillRect/>
          </a:stretch>
        </p:blipFill>
        <p:spPr>
          <a:xfrm>
            <a:off x="5653159" y="983297"/>
            <a:ext cx="3320979" cy="4030980"/>
          </a:xfrm>
          <a:prstGeom prst="rect">
            <a:avLst/>
          </a:prstGeom>
          <a:ln w="25400"/>
        </p:spPr>
      </p:pic>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7"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8"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9"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sp>
        <p:nvSpPr>
          <p:cNvPr id="371" name="JSON - HOW DOES IT RELATE TO DATA SCIENCE?"/>
          <p:cNvSpPr txBox="1">
            <a:spLocks noGrp="1"/>
          </p:cNvSpPr>
          <p:nvPr>
            <p:ph type="title"/>
          </p:nvPr>
        </p:nvSpPr>
        <p:spPr>
          <a:prstGeom prst="rect">
            <a:avLst/>
          </a:prstGeom>
        </p:spPr>
        <p:txBody>
          <a:bodyPr/>
          <a:lstStyle/>
          <a:p>
            <a:r>
              <a:t>JSON - HOW DOES IT RELATE TO DATA SCIENCE?</a:t>
            </a:r>
          </a:p>
        </p:txBody>
      </p:sp>
      <p:sp>
        <p:nvSpPr>
          <p:cNvPr id="372" name="Webservices provide application programming interfaces (APIs) are now usually transferring data via JSON…"/>
          <p:cNvSpPr txBox="1">
            <a:spLocks noGrp="1"/>
          </p:cNvSpPr>
          <p:nvPr>
            <p:ph type="body" idx="1"/>
          </p:nvPr>
        </p:nvSpPr>
        <p:spPr>
          <a:prstGeom prst="rect">
            <a:avLst/>
          </a:prstGeom>
        </p:spPr>
        <p:txBody>
          <a:bodyPr/>
          <a:lstStyle/>
          <a:p>
            <a:pPr>
              <a:spcBef>
                <a:spcPts val="1200"/>
              </a:spcBef>
            </a:pPr>
            <a:r>
              <a:t>Webservices provide application programming interfaces (APIs) are now usually transferring data via JSON</a:t>
            </a:r>
          </a:p>
          <a:p>
            <a:pPr>
              <a:spcBef>
                <a:spcPts val="1200"/>
              </a:spcBef>
            </a:pPr>
            <a:r>
              <a:t>Underlying document databases like MongoDB</a:t>
            </a:r>
          </a:p>
          <a:p>
            <a:pPr>
              <a:spcBef>
                <a:spcPts val="1200"/>
              </a:spcBef>
            </a:pPr>
            <a:r>
              <a:t>Increasingly common data format</a:t>
            </a:r>
          </a:p>
        </p:txBody>
      </p:sp>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75"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7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pic>
        <p:nvPicPr>
          <p:cNvPr id="377" name="Image" descr="Image"/>
          <p:cNvPicPr>
            <a:picLocks noChangeAspect="1"/>
          </p:cNvPicPr>
          <p:nvPr/>
        </p:nvPicPr>
        <p:blipFill>
          <a:blip r:embed="rId2">
            <a:extLst/>
          </a:blip>
          <a:stretch>
            <a:fillRect/>
          </a:stretch>
        </p:blipFill>
        <p:spPr>
          <a:xfrm>
            <a:off x="2350891" y="549564"/>
            <a:ext cx="4661293" cy="4158672"/>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8197731" y="257023"/>
            <a:ext cx="1094750" cy="810228"/>
          </a:xfrm>
          <a:prstGeom prst="rect">
            <a:avLst/>
          </a:prstGeom>
          <a:solidFill>
            <a:schemeClr val="bg1"/>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5" name="Rectangle 4"/>
          <p:cNvSpPr/>
          <p:nvPr/>
        </p:nvSpPr>
        <p:spPr>
          <a:xfrm>
            <a:off x="8229600" y="277792"/>
            <a:ext cx="1094750" cy="810228"/>
          </a:xfrm>
          <a:prstGeom prst="rect">
            <a:avLst/>
          </a:prstGeom>
          <a:solidFill>
            <a:schemeClr val="bg1"/>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5" name="Rectangle 14"/>
          <p:cNvSpPr/>
          <p:nvPr/>
        </p:nvSpPr>
        <p:spPr>
          <a:xfrm>
            <a:off x="-10886" y="3302"/>
            <a:ext cx="2761185" cy="5242233"/>
          </a:xfrm>
          <a:prstGeom prst="rect">
            <a:avLst/>
          </a:prstGeom>
          <a:solidFill>
            <a:schemeClr val="accent1">
              <a:lumMod val="60000"/>
              <a:lumOff val="4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16" name="Rectangle 15"/>
          <p:cNvSpPr/>
          <p:nvPr/>
        </p:nvSpPr>
        <p:spPr>
          <a:xfrm>
            <a:off x="2065" y="1419903"/>
            <a:ext cx="2761185" cy="1949252"/>
          </a:xfrm>
          <a:prstGeom prst="rect">
            <a:avLst/>
          </a:prstGeom>
          <a:solidFill>
            <a:schemeClr val="accent1">
              <a:lumMod val="60000"/>
              <a:lumOff val="40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6000" b="1" i="0" u="none" strike="noStrike" cap="none" spc="0" normalizeH="0" baseline="0" smtClean="0">
                <a:ln>
                  <a:noFill/>
                </a:ln>
                <a:solidFill>
                  <a:srgbClr val="000000"/>
                </a:solidFill>
                <a:effectLst/>
                <a:uFill>
                  <a:solidFill>
                    <a:srgbClr val="000000"/>
                  </a:solidFill>
                </a:uFill>
                <a:latin typeface="+mj-lt"/>
                <a:ea typeface="+mj-ea"/>
                <a:cs typeface="+mj-cs"/>
                <a:sym typeface="Helvetica"/>
              </a:rPr>
              <a:t>Course Plan</a:t>
            </a:r>
            <a:endParaRPr kumimoji="0" lang="en-US" sz="60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7" name="Rectangle 16"/>
          <p:cNvSpPr/>
          <p:nvPr/>
        </p:nvSpPr>
        <p:spPr>
          <a:xfrm>
            <a:off x="2859160" y="3786924"/>
            <a:ext cx="1929317" cy="810478"/>
          </a:xfrm>
          <a:prstGeom prst="rect">
            <a:avLst/>
          </a:prstGeom>
          <a:no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Final</a:t>
            </a:r>
            <a:b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b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Countdown!</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pic>
        <p:nvPicPr>
          <p:cNvPr id="8" name="Picture 7"/>
          <p:cNvPicPr>
            <a:picLocks noChangeAspect="1"/>
          </p:cNvPicPr>
          <p:nvPr/>
        </p:nvPicPr>
        <p:blipFill rotWithShape="1">
          <a:blip r:embed="rId2"/>
          <a:srcRect r="678"/>
          <a:stretch/>
        </p:blipFill>
        <p:spPr>
          <a:xfrm>
            <a:off x="2750299" y="412967"/>
            <a:ext cx="6269876" cy="4422902"/>
          </a:xfrm>
          <a:prstGeom prst="rect">
            <a:avLst/>
          </a:prstGeom>
        </p:spPr>
      </p:pic>
      <p:sp>
        <p:nvSpPr>
          <p:cNvPr id="18" name="Rectangle 17"/>
          <p:cNvSpPr/>
          <p:nvPr/>
        </p:nvSpPr>
        <p:spPr>
          <a:xfrm>
            <a:off x="3026005" y="3592302"/>
            <a:ext cx="5604772" cy="185195"/>
          </a:xfrm>
          <a:prstGeom prst="rect">
            <a:avLst/>
          </a:prstGeom>
          <a:noFill/>
          <a:ln w="31750" cap="flat">
            <a:solidFill>
              <a:schemeClr val="accent5"/>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Tree>
    <p:extLst>
      <p:ext uri="{BB962C8B-B14F-4D97-AF65-F5344CB8AC3E}">
        <p14:creationId xmlns:p14="http://schemas.microsoft.com/office/powerpoint/2010/main" val="147665048"/>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0"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1"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2"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sp>
        <p:nvSpPr>
          <p:cNvPr id="384" name="DOCKER - WHAT IS IT?"/>
          <p:cNvSpPr txBox="1">
            <a:spLocks noGrp="1"/>
          </p:cNvSpPr>
          <p:nvPr>
            <p:ph type="title"/>
          </p:nvPr>
        </p:nvSpPr>
        <p:spPr>
          <a:prstGeom prst="rect">
            <a:avLst/>
          </a:prstGeom>
        </p:spPr>
        <p:txBody>
          <a:bodyPr/>
          <a:lstStyle/>
          <a:p>
            <a:r>
              <a:t>DOCKER - WHAT IS IT?</a:t>
            </a:r>
          </a:p>
        </p:txBody>
      </p:sp>
      <p:sp>
        <p:nvSpPr>
          <p:cNvPr id="385" name="Docker containers wrap up a piece of software in a complete filesystem that contains everything it needs to run: code, runtime, system tools, system libraries – anything you can install on a server. This guarantees that it will always run the same, regardless of the environment it is running in.…"/>
          <p:cNvSpPr txBox="1">
            <a:spLocks noGrp="1"/>
          </p:cNvSpPr>
          <p:nvPr>
            <p:ph type="body" idx="1"/>
          </p:nvPr>
        </p:nvSpPr>
        <p:spPr>
          <a:xfrm>
            <a:off x="468153" y="983297"/>
            <a:ext cx="4923454" cy="4030980"/>
          </a:xfrm>
          <a:prstGeom prst="rect">
            <a:avLst/>
          </a:prstGeom>
        </p:spPr>
        <p:txBody>
          <a:bodyPr/>
          <a:lstStyle/>
          <a:p>
            <a:pPr marL="0" indent="0">
              <a:spcBef>
                <a:spcPts val="1200"/>
              </a:spcBef>
              <a:buSzTx/>
              <a:buFontTx/>
              <a:buNone/>
            </a:pPr>
            <a:r>
              <a:t>Docker containers wrap up a piece of software in a complete filesystem that contains everything it needs to run: code, runtime, system tools, system libraries – anything you can install on a server. This guarantees that it will always run the same, regardless of the environment it is running in.</a:t>
            </a:r>
          </a:p>
          <a:p>
            <a:pPr>
              <a:spcBef>
                <a:spcPts val="1200"/>
              </a:spcBef>
            </a:pPr>
            <a:r>
              <a:t>Lightweight</a:t>
            </a:r>
          </a:p>
          <a:p>
            <a:pPr>
              <a:spcBef>
                <a:spcPts val="1200"/>
              </a:spcBef>
            </a:pPr>
            <a:r>
              <a:t>Open</a:t>
            </a:r>
          </a:p>
          <a:p>
            <a:pPr>
              <a:spcBef>
                <a:spcPts val="1200"/>
              </a:spcBef>
            </a:pPr>
            <a:r>
              <a:t>Secure</a:t>
            </a:r>
          </a:p>
        </p:txBody>
      </p:sp>
      <p:pic>
        <p:nvPicPr>
          <p:cNvPr id="386" name="Image" descr="Image"/>
          <p:cNvPicPr>
            <a:picLocks noChangeAspect="1"/>
          </p:cNvPicPr>
          <p:nvPr/>
        </p:nvPicPr>
        <p:blipFill>
          <a:blip r:embed="rId2">
            <a:extLst/>
          </a:blip>
          <a:stretch>
            <a:fillRect/>
          </a:stretch>
        </p:blipFill>
        <p:spPr>
          <a:xfrm>
            <a:off x="6294437" y="1422400"/>
            <a:ext cx="2540001" cy="2413000"/>
          </a:xfrm>
          <a:prstGeom prst="rect">
            <a:avLst/>
          </a:prstGeom>
          <a:ln w="25400"/>
        </p:spPr>
      </p:pic>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5" name="Image" descr="Image"/>
          <p:cNvPicPr>
            <a:picLocks noChangeAspect="1"/>
          </p:cNvPicPr>
          <p:nvPr/>
        </p:nvPicPr>
        <p:blipFill>
          <a:blip r:embed="rId2">
            <a:extLst/>
          </a:blip>
          <a:stretch>
            <a:fillRect/>
          </a:stretch>
        </p:blipFill>
        <p:spPr>
          <a:xfrm>
            <a:off x="-673893" y="-100642"/>
            <a:ext cx="10710861" cy="5459084"/>
          </a:xfrm>
          <a:prstGeom prst="rect">
            <a:avLst/>
          </a:prstGeom>
          <a:ln w="25400"/>
        </p:spPr>
      </p:pic>
      <p:sp>
        <p:nvSpPr>
          <p:cNvPr id="406"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07"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09"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rPr dirty="0"/>
              <a:t>DATA SCIENCE PART TIME COURSE</a:t>
            </a:r>
          </a:p>
        </p:txBody>
      </p:sp>
      <p:sp>
        <p:nvSpPr>
          <p:cNvPr id="2" name="Rectangle 1"/>
          <p:cNvSpPr/>
          <p:nvPr/>
        </p:nvSpPr>
        <p:spPr>
          <a:xfrm>
            <a:off x="-673893" y="949950"/>
            <a:ext cx="10710861" cy="4405171"/>
          </a:xfrm>
          <a:prstGeom prst="rect">
            <a:avLst/>
          </a:prstGeom>
          <a:solidFill>
            <a:schemeClr val="bg1">
              <a:alpha val="76000"/>
            </a:schemeClr>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408" name="LAB"/>
          <p:cNvSpPr txBox="1">
            <a:spLocks noGrp="1"/>
          </p:cNvSpPr>
          <p:nvPr>
            <p:ph type="title" idx="4294967295"/>
          </p:nvPr>
        </p:nvSpPr>
        <p:spPr>
          <a:xfrm>
            <a:off x="468311" y="1076954"/>
            <a:ext cx="8426451" cy="3986494"/>
          </a:xfrm>
          <a:prstGeom prst="rect">
            <a:avLst/>
          </a:prstGeom>
        </p:spPr>
        <p:txBody>
          <a:bodyPr lIns="38100" tIns="38100" rIns="38100" bIns="38100" anchor="ctr"/>
          <a:lstStyle>
            <a:lvl1pPr marL="27728" marR="27728" algn="ctr" defTabSz="914400">
              <a:lnSpc>
                <a:spcPct val="70000"/>
              </a:lnSpc>
              <a:defRPr sz="8800"/>
            </a:lvl1pPr>
          </a:lstStyle>
          <a:p>
            <a:r>
              <a:rPr lang="en-GB" sz="6600" dirty="0" smtClean="0">
                <a:solidFill>
                  <a:srgbClr val="FFC000"/>
                </a:solidFill>
              </a:rPr>
              <a:t>LAB = Homework!</a:t>
            </a:r>
            <a:br>
              <a:rPr lang="en-GB" sz="6600" dirty="0" smtClean="0">
                <a:solidFill>
                  <a:srgbClr val="FFC000"/>
                </a:solidFill>
              </a:rPr>
            </a:br>
            <a:r>
              <a:rPr lang="en-GB" sz="6600" dirty="0">
                <a:solidFill>
                  <a:srgbClr val="FFC000"/>
                </a:solidFill>
              </a:rPr>
              <a:t/>
            </a:r>
            <a:br>
              <a:rPr lang="en-GB" sz="6600" dirty="0">
                <a:solidFill>
                  <a:srgbClr val="FFC000"/>
                </a:solidFill>
              </a:rPr>
            </a:br>
            <a:r>
              <a:rPr lang="en-GB" sz="6600" dirty="0" smtClean="0">
                <a:solidFill>
                  <a:srgbClr val="FFC000"/>
                </a:solidFill>
              </a:rPr>
              <a:t>Follow the step by </a:t>
            </a:r>
            <a:r>
              <a:rPr lang="en-GB" sz="6600" dirty="0">
                <a:solidFill>
                  <a:srgbClr val="FFC000"/>
                </a:solidFill>
              </a:rPr>
              <a:t>step guide</a:t>
            </a:r>
            <a:r>
              <a:rPr lang="en-GB" sz="6600" dirty="0" smtClean="0">
                <a:solidFill>
                  <a:srgbClr val="FFC000"/>
                </a:solidFill>
              </a:rPr>
              <a:t>:</a:t>
            </a:r>
            <a:br>
              <a:rPr lang="en-GB" sz="6600" dirty="0" smtClean="0">
                <a:solidFill>
                  <a:srgbClr val="FFC000"/>
                </a:solidFill>
              </a:rPr>
            </a:br>
            <a:r>
              <a:rPr lang="en-GB" sz="6600" dirty="0">
                <a:solidFill>
                  <a:srgbClr val="FFC000"/>
                </a:solidFill>
              </a:rPr>
              <a:t/>
            </a:r>
            <a:br>
              <a:rPr lang="en-GB" sz="6600" dirty="0">
                <a:solidFill>
                  <a:srgbClr val="FFC000"/>
                </a:solidFill>
              </a:rPr>
            </a:br>
            <a:r>
              <a:rPr lang="en-GB" sz="2400" dirty="0" smtClean="0">
                <a:solidFill>
                  <a:srgbClr val="FFC000"/>
                </a:solidFill>
              </a:rPr>
              <a:t>“Guide </a:t>
            </a:r>
            <a:r>
              <a:rPr lang="en-GB" sz="2400" dirty="0">
                <a:solidFill>
                  <a:srgbClr val="FFC000"/>
                </a:solidFill>
              </a:rPr>
              <a:t>- Google Cloud </a:t>
            </a:r>
            <a:r>
              <a:rPr lang="en-GB" sz="2400" dirty="0" err="1" smtClean="0">
                <a:solidFill>
                  <a:srgbClr val="FFC000"/>
                </a:solidFill>
              </a:rPr>
              <a:t>Computing.ipynb</a:t>
            </a:r>
            <a:r>
              <a:rPr lang="en-GB" sz="2400" dirty="0" smtClean="0">
                <a:solidFill>
                  <a:srgbClr val="FFC000"/>
                </a:solidFill>
              </a:rPr>
              <a:t>”</a:t>
            </a:r>
            <a:endParaRPr sz="2400" dirty="0">
              <a:solidFill>
                <a:srgbClr val="FFC000"/>
              </a:solidFill>
            </a:endParaRPr>
          </a:p>
        </p:txBody>
      </p:sp>
    </p:spTree>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4"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5" name="SPARK"/>
          <p:cNvSpPr txBox="1">
            <a:spLocks noGrp="1"/>
          </p:cNvSpPr>
          <p:nvPr>
            <p:ph type="title" idx="4294967295"/>
          </p:nvPr>
        </p:nvSpPr>
        <p:spPr>
          <a:xfrm>
            <a:off x="347662" y="1116012"/>
            <a:ext cx="8426451" cy="3894138"/>
          </a:xfrm>
          <a:prstGeom prst="rect">
            <a:avLst/>
          </a:prstGeom>
        </p:spPr>
        <p:txBody>
          <a:bodyPr lIns="38100" tIns="38100" rIns="38100" bIns="38100" anchor="ctr"/>
          <a:lstStyle>
            <a:lvl1pPr marL="27728" marR="27728" defTabSz="914400">
              <a:lnSpc>
                <a:spcPct val="70000"/>
              </a:lnSpc>
              <a:defRPr sz="8800"/>
            </a:lvl1pPr>
          </a:lstStyle>
          <a:p>
            <a:pPr marL="0" algn="ctr">
              <a:buSzPct val="100000"/>
            </a:pPr>
            <a:r>
              <a:rPr lang="en-GB" sz="6000" dirty="0" smtClean="0"/>
              <a:t>TEA BREAK</a:t>
            </a:r>
            <a:endParaRPr lang="en-GB" sz="6000" dirty="0"/>
          </a:p>
        </p:txBody>
      </p:sp>
      <p:sp>
        <p:nvSpPr>
          <p:cNvPr id="22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rPr dirty="0"/>
              <a:t>DATA SCIENCE PART TIME COURSE</a:t>
            </a:r>
          </a:p>
        </p:txBody>
      </p:sp>
    </p:spTree>
    <p:extLst>
      <p:ext uri="{BB962C8B-B14F-4D97-AF65-F5344CB8AC3E}">
        <p14:creationId xmlns:p14="http://schemas.microsoft.com/office/powerpoint/2010/main" val="612948230"/>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4"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5" name="SPARK"/>
          <p:cNvSpPr txBox="1">
            <a:spLocks noGrp="1"/>
          </p:cNvSpPr>
          <p:nvPr>
            <p:ph type="title" idx="4294967295"/>
          </p:nvPr>
        </p:nvSpPr>
        <p:spPr>
          <a:xfrm>
            <a:off x="347662" y="1116012"/>
            <a:ext cx="8426451" cy="3894138"/>
          </a:xfrm>
          <a:prstGeom prst="rect">
            <a:avLst/>
          </a:prstGeom>
        </p:spPr>
        <p:txBody>
          <a:bodyPr lIns="38100" tIns="38100" rIns="38100" bIns="38100" anchor="ctr"/>
          <a:lstStyle>
            <a:lvl1pPr marL="27728" marR="27728" defTabSz="914400">
              <a:lnSpc>
                <a:spcPct val="70000"/>
              </a:lnSpc>
              <a:defRPr sz="8800"/>
            </a:lvl1pPr>
          </a:lstStyle>
          <a:p>
            <a:pPr marL="0" algn="ctr">
              <a:buSzPct val="100000"/>
            </a:pPr>
            <a:r>
              <a:rPr lang="en-GB" sz="6000" dirty="0" smtClean="0"/>
              <a:t>PART 2</a:t>
            </a:r>
            <a:endParaRPr lang="en-GB" sz="6000" dirty="0"/>
          </a:p>
        </p:txBody>
      </p:sp>
      <p:sp>
        <p:nvSpPr>
          <p:cNvPr id="22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rPr dirty="0"/>
              <a:t>DATA SCIENCE PART TIME COURSE</a:t>
            </a:r>
          </a:p>
        </p:txBody>
      </p:sp>
    </p:spTree>
    <p:extLst>
      <p:ext uri="{BB962C8B-B14F-4D97-AF65-F5344CB8AC3E}">
        <p14:creationId xmlns:p14="http://schemas.microsoft.com/office/powerpoint/2010/main" val="2130084429"/>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 name="Shape 347"/>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rPr>
                <a:solidFill>
                  <a:schemeClr val="bg2"/>
                </a:solidFill>
              </a:rPr>
              <a:t>Agenda</a:t>
            </a:r>
          </a:p>
        </p:txBody>
      </p:sp>
      <p:sp>
        <p:nvSpPr>
          <p:cNvPr id="751" name="Shape 348"/>
          <p:cNvSpPr txBox="1">
            <a:spLocks noGrp="1"/>
          </p:cNvSpPr>
          <p:nvPr>
            <p:ph type="body" idx="4294967295"/>
          </p:nvPr>
        </p:nvSpPr>
        <p:spPr>
          <a:xfrm>
            <a:off x="335330" y="1354732"/>
            <a:ext cx="8548026" cy="3125548"/>
          </a:xfrm>
          <a:prstGeom prst="rect">
            <a:avLst/>
          </a:prstGeom>
        </p:spPr>
        <p:txBody>
          <a:bodyPr/>
          <a:lstStyle/>
          <a:p>
            <a:pPr marL="303776" indent="-227832" defTabSz="607554">
              <a:lnSpc>
                <a:spcPct val="100000"/>
              </a:lnSpc>
              <a:spcBef>
                <a:spcPts val="1022"/>
              </a:spcBef>
              <a:buFontTx/>
              <a:buAutoNum type="arabicPeriod"/>
              <a:defRPr sz="1170"/>
            </a:pPr>
            <a:r>
              <a:t>Questions</a:t>
            </a:r>
          </a:p>
          <a:p>
            <a:pPr marL="303776" indent="-227832" defTabSz="607554">
              <a:lnSpc>
                <a:spcPct val="100000"/>
              </a:lnSpc>
              <a:spcBef>
                <a:spcPts val="1022"/>
              </a:spcBef>
              <a:buFontTx/>
              <a:buAutoNum type="arabicPeriod"/>
              <a:defRPr sz="1170"/>
            </a:pPr>
            <a:r>
              <a:rPr dirty="0"/>
              <a:t>Communication &amp; presentation skills</a:t>
            </a:r>
          </a:p>
          <a:p>
            <a:pPr marL="303776" indent="-227832" defTabSz="607554">
              <a:lnSpc>
                <a:spcPct val="100000"/>
              </a:lnSpc>
              <a:spcBef>
                <a:spcPts val="1022"/>
              </a:spcBef>
              <a:buFontTx/>
              <a:buAutoNum type="arabicPeriod"/>
              <a:defRPr sz="1170"/>
            </a:pPr>
            <a:r>
              <a:rPr dirty="0"/>
              <a:t>Group exercise</a:t>
            </a:r>
          </a:p>
          <a:p>
            <a:pPr marL="303776" indent="-227832" defTabSz="607554">
              <a:lnSpc>
                <a:spcPct val="100000"/>
              </a:lnSpc>
              <a:spcBef>
                <a:spcPts val="1022"/>
              </a:spcBef>
              <a:buFontTx/>
              <a:buAutoNum type="arabicPeriod"/>
              <a:defRPr sz="1170"/>
            </a:pPr>
            <a:r>
              <a:rPr dirty="0"/>
              <a:t>Networking &amp; organisational politics</a:t>
            </a:r>
          </a:p>
          <a:p>
            <a:pPr marL="303776" indent="-227832" defTabSz="607554">
              <a:lnSpc>
                <a:spcPct val="100000"/>
              </a:lnSpc>
              <a:spcBef>
                <a:spcPts val="1022"/>
              </a:spcBef>
              <a:buFontTx/>
              <a:buAutoNum type="arabicPeriod"/>
              <a:defRPr sz="1170"/>
            </a:pPr>
            <a:r>
              <a:rPr dirty="0"/>
              <a:t>Consulting</a:t>
            </a:r>
          </a:p>
          <a:p>
            <a:pPr marL="303776" indent="-227832" defTabSz="607554">
              <a:lnSpc>
                <a:spcPct val="100000"/>
              </a:lnSpc>
              <a:spcBef>
                <a:spcPts val="1022"/>
              </a:spcBef>
              <a:buFontTx/>
              <a:buAutoNum type="arabicPeriod"/>
              <a:defRPr sz="1170"/>
            </a:pPr>
            <a:r>
              <a:rPr dirty="0"/>
              <a:t>Group exercise</a:t>
            </a:r>
          </a:p>
          <a:p>
            <a:pPr marL="303776" indent="-227832" defTabSz="607554">
              <a:lnSpc>
                <a:spcPct val="100000"/>
              </a:lnSpc>
              <a:spcBef>
                <a:spcPts val="1022"/>
              </a:spcBef>
              <a:buFontTx/>
              <a:buAutoNum type="arabicPeriod"/>
              <a:defRPr sz="1170"/>
            </a:pPr>
            <a:r>
              <a:rPr dirty="0"/>
              <a:t>Management</a:t>
            </a:r>
          </a:p>
          <a:p>
            <a:pPr marL="303776" indent="-227832" defTabSz="607554">
              <a:lnSpc>
                <a:spcPct val="100000"/>
              </a:lnSpc>
              <a:spcBef>
                <a:spcPts val="1022"/>
              </a:spcBef>
              <a:buFontTx/>
              <a:buAutoNum type="arabicPeriod"/>
              <a:defRPr sz="1170"/>
            </a:pPr>
            <a:r>
              <a:rPr dirty="0"/>
              <a:t>Group exercise</a:t>
            </a:r>
          </a:p>
          <a:p>
            <a:pPr marL="303776" indent="-227832" defTabSz="607554">
              <a:lnSpc>
                <a:spcPct val="100000"/>
              </a:lnSpc>
              <a:spcBef>
                <a:spcPts val="1022"/>
              </a:spcBef>
              <a:buFontTx/>
              <a:buAutoNum type="arabicPeriod"/>
              <a:defRPr sz="1170"/>
            </a:pPr>
            <a:r>
              <a:rPr dirty="0"/>
              <a:t>Governance: Data &amp; analytics</a:t>
            </a:r>
          </a:p>
          <a:p>
            <a:pPr marL="303776" indent="-227832" defTabSz="607554">
              <a:lnSpc>
                <a:spcPct val="100000"/>
              </a:lnSpc>
              <a:spcBef>
                <a:spcPts val="1022"/>
              </a:spcBef>
              <a:buFontTx/>
              <a:buAutoNum type="arabicPeriod"/>
              <a:defRPr sz="1170"/>
            </a:pPr>
            <a:r>
              <a:rPr dirty="0"/>
              <a:t>Job seeking</a:t>
            </a:r>
          </a:p>
        </p:txBody>
      </p:sp>
      <p:pic>
        <p:nvPicPr>
          <p:cNvPr id="752" name="Shape 349" descr="Shape 34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126198050"/>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 name="Shape 368"/>
          <p:cNvSpPr txBox="1">
            <a:spLocks noGrp="1"/>
          </p:cNvSpPr>
          <p:nvPr>
            <p:ph type="body" idx="4294967295"/>
          </p:nvPr>
        </p:nvSpPr>
        <p:spPr>
          <a:xfrm>
            <a:off x="335330" y="1277419"/>
            <a:ext cx="8548026" cy="2985095"/>
          </a:xfrm>
          <a:prstGeom prst="rect">
            <a:avLst/>
          </a:prstGeom>
        </p:spPr>
        <p:txBody>
          <a:bodyPr/>
          <a:lstStyle/>
          <a:p>
            <a:pPr defTabSz="841229">
              <a:lnSpc>
                <a:spcPct val="100000"/>
              </a:lnSpc>
              <a:spcBef>
                <a:spcPts val="920"/>
              </a:spcBef>
              <a:buClr>
                <a:schemeClr val="accent2">
                  <a:lumOff val="21764"/>
                </a:schemeClr>
              </a:buClr>
              <a:defRPr sz="2159" b="1" i="1"/>
            </a:pPr>
            <a:r>
              <a:t>By the end of this lesson you should be able to ...</a:t>
            </a:r>
          </a:p>
          <a:p>
            <a:pPr marL="420614" indent="-315460" defTabSz="841229">
              <a:lnSpc>
                <a:spcPct val="100000"/>
              </a:lnSpc>
              <a:spcBef>
                <a:spcPts val="1431"/>
              </a:spcBef>
              <a:defRPr sz="1619"/>
            </a:pPr>
            <a:r>
              <a:t>Discuss the importance of effective communication in data science</a:t>
            </a:r>
          </a:p>
          <a:p>
            <a:pPr marL="420614" indent="-210306" defTabSz="841229">
              <a:lnSpc>
                <a:spcPct val="100000"/>
              </a:lnSpc>
              <a:spcBef>
                <a:spcPts val="1431"/>
              </a:spcBef>
              <a:defRPr sz="1619"/>
            </a:pPr>
            <a:r>
              <a:t>Outline the requirements of a successful presentation</a:t>
            </a:r>
          </a:p>
          <a:p>
            <a:pPr marL="420614" indent="-210306" defTabSz="841229">
              <a:lnSpc>
                <a:spcPct val="100000"/>
              </a:lnSpc>
              <a:spcBef>
                <a:spcPts val="1431"/>
              </a:spcBef>
              <a:defRPr sz="1619"/>
            </a:pPr>
            <a:r>
              <a:t>Appreciate the complexity and importance of organisational politics</a:t>
            </a:r>
          </a:p>
          <a:p>
            <a:pPr marL="420614" indent="-210306" defTabSz="841229">
              <a:lnSpc>
                <a:spcPct val="100000"/>
              </a:lnSpc>
              <a:spcBef>
                <a:spcPts val="1431"/>
              </a:spcBef>
              <a:defRPr sz="1619"/>
            </a:pPr>
            <a:r>
              <a:t>Describe techniques for effective consulting</a:t>
            </a:r>
          </a:p>
          <a:p>
            <a:pPr marL="420614" indent="-210306" defTabSz="841229">
              <a:lnSpc>
                <a:spcPct val="100000"/>
              </a:lnSpc>
              <a:spcBef>
                <a:spcPts val="1431"/>
              </a:spcBef>
              <a:defRPr sz="1619"/>
            </a:pPr>
            <a:r>
              <a:t>Explain the role of governance in data and analytics</a:t>
            </a:r>
          </a:p>
          <a:p>
            <a:pPr marL="420614" indent="-210306" defTabSz="841229">
              <a:lnSpc>
                <a:spcPct val="100000"/>
              </a:lnSpc>
              <a:spcBef>
                <a:spcPts val="1431"/>
              </a:spcBef>
              <a:defRPr sz="1619"/>
            </a:pPr>
            <a:r>
              <a:t>Approach the job market with a more focused strategy</a:t>
            </a:r>
          </a:p>
        </p:txBody>
      </p:sp>
      <p:pic>
        <p:nvPicPr>
          <p:cNvPr id="759" name="Shape 369" descr="Shape 36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091237250"/>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hape 374"/>
          <p:cNvSpPr txBox="1"/>
          <p:nvPr/>
        </p:nvSpPr>
        <p:spPr>
          <a:xfrm>
            <a:off x="1438768" y="2323588"/>
            <a:ext cx="6431721" cy="1796753"/>
          </a:xfrm>
          <a:prstGeom prst="rect">
            <a:avLst/>
          </a:prstGeom>
          <a:ln w="12700">
            <a:miter lim="400000"/>
          </a:ln>
          <a:extLst>
            <a:ext uri="{C572A759-6A51-4108-AA02-DFA0A04FC94B}">
              <ma14:wrappingTextBoxFlag xmlns:ma14="http://schemas.microsoft.com/office/mac/drawingml/2011/main" val="1"/>
            </a:ext>
          </a:extLst>
        </p:spPr>
        <p:txBody>
          <a:bodyPr lIns="93456" tIns="93456" rIns="93456" bIns="93456">
            <a:spAutoFit/>
          </a:bodyPr>
          <a:lstStyle/>
          <a:p>
            <a:pPr algn="ctr">
              <a:defRPr sz="2600" b="1">
                <a:solidFill>
                  <a:srgbClr val="E41A23"/>
                </a:solidFill>
                <a:latin typeface="+mj-lt"/>
                <a:ea typeface="+mj-ea"/>
                <a:cs typeface="+mj-cs"/>
                <a:sym typeface="Helvetica Neue"/>
              </a:defRPr>
            </a:pPr>
            <a:r>
              <a:rPr sz="2658"/>
              <a:t>Tact is the ability to tell someone to </a:t>
            </a:r>
            <a:r>
              <a:rPr sz="2658" u="sng"/>
              <a:t>go to hell</a:t>
            </a:r>
            <a:r>
              <a:rPr sz="2658"/>
              <a:t> in such a way that they look forward to the trip. </a:t>
            </a:r>
          </a:p>
          <a:p>
            <a:pPr algn="ctr"/>
            <a:endParaRPr sz="1124">
              <a:sym typeface="Helvetica Neue"/>
            </a:endParaRPr>
          </a:p>
          <a:p>
            <a:pPr algn="ctr">
              <a:defRPr sz="1100">
                <a:solidFill>
                  <a:srgbClr val="E41A23"/>
                </a:solidFill>
                <a:latin typeface="+mj-lt"/>
                <a:ea typeface="+mj-ea"/>
                <a:cs typeface="+mj-cs"/>
                <a:sym typeface="Helvetica Neue"/>
              </a:defRPr>
            </a:pPr>
            <a:r>
              <a:rPr sz="1124"/>
              <a:t>Winston S. Churchill</a:t>
            </a:r>
          </a:p>
        </p:txBody>
      </p:sp>
      <p:sp>
        <p:nvSpPr>
          <p:cNvPr id="762" name="Shape 375"/>
          <p:cNvSpPr/>
          <p:nvPr/>
        </p:nvSpPr>
        <p:spPr>
          <a:xfrm>
            <a:off x="1438767" y="1904835"/>
            <a:ext cx="2696828" cy="1"/>
          </a:xfrm>
          <a:prstGeom prst="line">
            <a:avLst/>
          </a:prstGeom>
          <a:ln>
            <a:solidFill>
              <a:srgbClr val="E41A23"/>
            </a:solidFill>
          </a:ln>
        </p:spPr>
        <p:txBody>
          <a:bodyPr lIns="46735" rIns="46735"/>
          <a:lstStyle/>
          <a:p>
            <a:endParaRPr sz="2351"/>
          </a:p>
        </p:txBody>
      </p:sp>
      <p:sp>
        <p:nvSpPr>
          <p:cNvPr id="763" name="Shape 376"/>
          <p:cNvSpPr/>
          <p:nvPr/>
        </p:nvSpPr>
        <p:spPr>
          <a:xfrm>
            <a:off x="5031111" y="1904835"/>
            <a:ext cx="2696828" cy="1"/>
          </a:xfrm>
          <a:prstGeom prst="line">
            <a:avLst/>
          </a:prstGeom>
          <a:ln>
            <a:solidFill>
              <a:srgbClr val="E41A23"/>
            </a:solidFill>
          </a:ln>
        </p:spPr>
        <p:txBody>
          <a:bodyPr lIns="46735" rIns="46735"/>
          <a:lstStyle/>
          <a:p>
            <a:endParaRPr sz="2351"/>
          </a:p>
        </p:txBody>
      </p:sp>
      <p:sp>
        <p:nvSpPr>
          <p:cNvPr id="764" name="Shape 377"/>
          <p:cNvSpPr txBox="1"/>
          <p:nvPr/>
        </p:nvSpPr>
        <p:spPr>
          <a:xfrm>
            <a:off x="4156012" y="1433181"/>
            <a:ext cx="854681" cy="1346523"/>
          </a:xfrm>
          <a:prstGeom prst="rect">
            <a:avLst/>
          </a:prstGeom>
          <a:ln w="12700">
            <a:miter lim="400000"/>
          </a:ln>
          <a:extLst>
            <a:ext uri="{C572A759-6A51-4108-AA02-DFA0A04FC94B}">
              <ma14:wrappingTextBoxFlag xmlns:ma14="http://schemas.microsoft.com/office/mac/drawingml/2011/main" val="1"/>
            </a:ext>
          </a:extLst>
        </p:spPr>
        <p:txBody>
          <a:bodyPr lIns="93456" tIns="93456" rIns="93456" bIns="93456">
            <a:spAutoFit/>
          </a:bodyPr>
          <a:lstStyle>
            <a:lvl1pPr algn="ctr">
              <a:defRPr sz="7200">
                <a:solidFill>
                  <a:srgbClr val="E41A23"/>
                </a:solidFill>
                <a:latin typeface="+mj-lt"/>
                <a:ea typeface="+mj-ea"/>
                <a:cs typeface="+mj-cs"/>
                <a:sym typeface="Helvetica Neue"/>
              </a:defRPr>
            </a:lvl1pPr>
          </a:lstStyle>
          <a:p>
            <a:r>
              <a:rPr sz="7360"/>
              <a:t>“</a:t>
            </a:r>
          </a:p>
        </p:txBody>
      </p:sp>
      <p:pic>
        <p:nvPicPr>
          <p:cNvPr id="765" name="Shape 378" descr="Shape 378"/>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914115370"/>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7" name="Shape 383" descr="Shape 383"/>
          <p:cNvPicPr>
            <a:picLocks noChangeAspect="1"/>
          </p:cNvPicPr>
          <p:nvPr/>
        </p:nvPicPr>
        <p:blipFill>
          <a:blip r:embed="rId2">
            <a:extLst/>
          </a:blip>
          <a:stretch>
            <a:fillRect/>
          </a:stretch>
        </p:blipFill>
        <p:spPr>
          <a:xfrm>
            <a:off x="-82648" y="-59189"/>
            <a:ext cx="9467389" cy="5354539"/>
          </a:xfrm>
          <a:prstGeom prst="rect">
            <a:avLst/>
          </a:prstGeom>
          <a:ln w="12700">
            <a:miter lim="400000"/>
          </a:ln>
        </p:spPr>
      </p:pic>
      <p:sp>
        <p:nvSpPr>
          <p:cNvPr id="768" name="Shape 384"/>
          <p:cNvSpPr txBox="1">
            <a:spLocks noGrp="1"/>
          </p:cNvSpPr>
          <p:nvPr>
            <p:ph type="title"/>
          </p:nvPr>
        </p:nvSpPr>
        <p:spPr>
          <a:xfrm>
            <a:off x="711684" y="285291"/>
            <a:ext cx="7860789" cy="1016294"/>
          </a:xfrm>
          <a:prstGeom prst="rect">
            <a:avLst/>
          </a:prstGeom>
        </p:spPr>
        <p:txBody>
          <a:bodyPr lIns="50753" tIns="50753" rIns="50753" bIns="50753"/>
          <a:lstStyle>
            <a:lvl1pPr algn="ctr">
              <a:defRPr sz="4800" b="0">
                <a:solidFill>
                  <a:srgbClr val="E8E8E8"/>
                </a:solidFill>
              </a:defRPr>
            </a:lvl1pPr>
          </a:lstStyle>
          <a:p>
            <a:r>
              <a:t>Communication</a:t>
            </a:r>
          </a:p>
        </p:txBody>
      </p:sp>
    </p:spTree>
    <p:extLst>
      <p:ext uri="{BB962C8B-B14F-4D97-AF65-F5344CB8AC3E}">
        <p14:creationId xmlns:p14="http://schemas.microsoft.com/office/powerpoint/2010/main" val="439012952"/>
      </p:ext>
    </p:extLst>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 name="Shape 397"/>
          <p:cNvSpPr txBox="1">
            <a:spLocks noGrp="1"/>
          </p:cNvSpPr>
          <p:nvPr>
            <p:ph type="body" idx="4294967295"/>
          </p:nvPr>
        </p:nvSpPr>
        <p:spPr>
          <a:xfrm>
            <a:off x="362317" y="1205330"/>
            <a:ext cx="8548026" cy="3318442"/>
          </a:xfrm>
          <a:prstGeom prst="rect">
            <a:avLst/>
          </a:prstGeom>
        </p:spPr>
        <p:txBody>
          <a:bodyPr/>
          <a:lstStyle/>
          <a:p>
            <a:pPr marL="547968" indent="-234843" defTabSz="626249">
              <a:lnSpc>
                <a:spcPct val="100000"/>
              </a:lnSpc>
              <a:spcBef>
                <a:spcPts val="1022"/>
              </a:spcBef>
              <a:defRPr sz="1206"/>
            </a:pPr>
            <a:r>
              <a:rPr smtClean="0"/>
              <a:t>know </a:t>
            </a:r>
            <a:r>
              <a:rPr dirty="0"/>
              <a:t>your audience</a:t>
            </a:r>
          </a:p>
          <a:p>
            <a:pPr marL="547968" indent="-234843" defTabSz="626249">
              <a:lnSpc>
                <a:spcPct val="100000"/>
              </a:lnSpc>
              <a:spcBef>
                <a:spcPts val="1022"/>
              </a:spcBef>
              <a:defRPr sz="1206"/>
            </a:pPr>
            <a:r>
              <a:rPr dirty="0"/>
              <a:t>know the business</a:t>
            </a:r>
          </a:p>
          <a:p>
            <a:pPr marL="547968" indent="-234843" defTabSz="626249">
              <a:lnSpc>
                <a:spcPct val="100000"/>
              </a:lnSpc>
              <a:spcBef>
                <a:spcPts val="1022"/>
              </a:spcBef>
              <a:defRPr sz="1206"/>
            </a:pPr>
            <a:r>
              <a:rPr dirty="0"/>
              <a:t>know the ‘why’</a:t>
            </a:r>
          </a:p>
          <a:p>
            <a:pPr marL="547968" indent="-234843" defTabSz="626249">
              <a:lnSpc>
                <a:spcPct val="100000"/>
              </a:lnSpc>
              <a:spcBef>
                <a:spcPts val="1022"/>
              </a:spcBef>
              <a:defRPr sz="1206"/>
            </a:pPr>
            <a:r>
              <a:rPr dirty="0"/>
              <a:t>be clear and concise</a:t>
            </a:r>
          </a:p>
          <a:p>
            <a:pPr marL="547968" indent="-234843" defTabSz="626249">
              <a:lnSpc>
                <a:spcPct val="100000"/>
              </a:lnSpc>
              <a:spcBef>
                <a:spcPts val="1022"/>
              </a:spcBef>
              <a:defRPr sz="1206"/>
            </a:pPr>
            <a:r>
              <a:rPr dirty="0"/>
              <a:t>over-communication is better than under-communication</a:t>
            </a:r>
          </a:p>
          <a:p>
            <a:pPr marL="547968" indent="-234843" defTabSz="626249">
              <a:lnSpc>
                <a:spcPct val="100000"/>
              </a:lnSpc>
              <a:spcBef>
                <a:spcPts val="1022"/>
              </a:spcBef>
              <a:defRPr sz="1206"/>
            </a:pPr>
            <a:r>
              <a:rPr dirty="0"/>
              <a:t>listen carefully</a:t>
            </a:r>
          </a:p>
          <a:p>
            <a:pPr marL="547968" indent="-234843" defTabSz="626249">
              <a:lnSpc>
                <a:spcPct val="100000"/>
              </a:lnSpc>
              <a:spcBef>
                <a:spcPts val="1022"/>
              </a:spcBef>
              <a:defRPr sz="1206"/>
            </a:pPr>
            <a:r>
              <a:rPr dirty="0"/>
              <a:t>ask questions in depth</a:t>
            </a:r>
          </a:p>
          <a:p>
            <a:pPr marL="547968" indent="-234843" defTabSz="626249">
              <a:lnSpc>
                <a:spcPct val="100000"/>
              </a:lnSpc>
              <a:spcBef>
                <a:spcPts val="1022"/>
              </a:spcBef>
              <a:defRPr sz="1206"/>
            </a:pPr>
            <a:r>
              <a:rPr dirty="0"/>
              <a:t>break bread</a:t>
            </a:r>
          </a:p>
          <a:p>
            <a:pPr marL="547968" indent="-234843" defTabSz="626249">
              <a:lnSpc>
                <a:spcPct val="100000"/>
              </a:lnSpc>
              <a:spcBef>
                <a:spcPts val="1022"/>
              </a:spcBef>
              <a:defRPr sz="1206"/>
            </a:pPr>
            <a:r>
              <a:rPr dirty="0"/>
              <a:t>be genuine (but not </a:t>
            </a:r>
            <a:r>
              <a:rPr i="1" dirty="0"/>
              <a:t>too </a:t>
            </a:r>
            <a:r>
              <a:rPr dirty="0"/>
              <a:t>familiar)</a:t>
            </a:r>
          </a:p>
        </p:txBody>
      </p:sp>
      <p:pic>
        <p:nvPicPr>
          <p:cNvPr id="776" name="Shape 398" descr="Shape 398"/>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2" name="Rectangle 1"/>
          <p:cNvSpPr/>
          <p:nvPr/>
        </p:nvSpPr>
        <p:spPr>
          <a:xfrm>
            <a:off x="373203" y="448655"/>
            <a:ext cx="7787709" cy="800219"/>
          </a:xfrm>
          <a:prstGeom prst="rect">
            <a:avLst/>
          </a:prstGeom>
        </p:spPr>
        <p:txBody>
          <a:bodyPr wrap="none">
            <a:spAutoFit/>
          </a:bodyPr>
          <a:lstStyle/>
          <a:p>
            <a:pPr algn="l"/>
            <a:r>
              <a:rPr lang="en-US" dirty="0" smtClean="0">
                <a:solidFill>
                  <a:srgbClr val="FFFFFF"/>
                </a:solidFill>
              </a:rPr>
              <a:t>Communication Tips - </a:t>
            </a:r>
            <a:r>
              <a:rPr lang="en-US" dirty="0">
                <a:solidFill>
                  <a:srgbClr val="FFFFFF"/>
                </a:solidFill>
              </a:rPr>
              <a:t>Verbal business conversations:</a:t>
            </a:r>
          </a:p>
          <a:p>
            <a:pPr algn="l"/>
            <a:endParaRPr lang="en-US" dirty="0">
              <a:solidFill>
                <a:srgbClr val="FFFFFF"/>
              </a:solidFill>
            </a:endParaRPr>
          </a:p>
        </p:txBody>
      </p:sp>
    </p:spTree>
    <p:extLst>
      <p:ext uri="{BB962C8B-B14F-4D97-AF65-F5344CB8AC3E}">
        <p14:creationId xmlns:p14="http://schemas.microsoft.com/office/powerpoint/2010/main" val="1443714624"/>
      </p:ext>
    </p:extLst>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 name="Shape 404"/>
          <p:cNvSpPr txBox="1">
            <a:spLocks noGrp="1"/>
          </p:cNvSpPr>
          <p:nvPr>
            <p:ph type="body" idx="4294967295"/>
          </p:nvPr>
        </p:nvSpPr>
        <p:spPr>
          <a:xfrm>
            <a:off x="455073" y="1193214"/>
            <a:ext cx="8548026" cy="3693494"/>
          </a:xfrm>
          <a:prstGeom prst="rect">
            <a:avLst/>
          </a:prstGeom>
        </p:spPr>
        <p:txBody>
          <a:bodyPr/>
          <a:lstStyle/>
          <a:p>
            <a:pPr marL="477086" indent="-245358" defTabSz="654289">
              <a:lnSpc>
                <a:spcPct val="100000"/>
              </a:lnSpc>
              <a:spcBef>
                <a:spcPts val="1124"/>
              </a:spcBef>
              <a:defRPr sz="1260"/>
            </a:pPr>
            <a:r>
              <a:rPr dirty="0" smtClean="0"/>
              <a:t>make </a:t>
            </a:r>
            <a:r>
              <a:rPr dirty="0"/>
              <a:t>the </a:t>
            </a:r>
            <a:r>
              <a:rPr dirty="0" smtClean="0"/>
              <a:t>purpose clear</a:t>
            </a:r>
            <a:endParaRPr dirty="0"/>
          </a:p>
          <a:p>
            <a:pPr marL="477086" indent="-245358" defTabSz="654289">
              <a:lnSpc>
                <a:spcPct val="100000"/>
              </a:lnSpc>
              <a:spcBef>
                <a:spcPts val="1124"/>
              </a:spcBef>
              <a:defRPr sz="1260"/>
            </a:pPr>
            <a:r>
              <a:rPr dirty="0"/>
              <a:t>stick to the topic</a:t>
            </a:r>
          </a:p>
          <a:p>
            <a:pPr marL="477086" indent="-245358" defTabSz="654289">
              <a:lnSpc>
                <a:spcPct val="100000"/>
              </a:lnSpc>
              <a:spcBef>
                <a:spcPts val="1124"/>
              </a:spcBef>
              <a:defRPr sz="1260"/>
            </a:pPr>
            <a:r>
              <a:rPr dirty="0"/>
              <a:t>if it’s a proposal, explain why there is no easy alternative (e.g. Excel)</a:t>
            </a:r>
          </a:p>
          <a:p>
            <a:pPr marL="477086" indent="-245358" defTabSz="654289">
              <a:lnSpc>
                <a:spcPct val="100000"/>
              </a:lnSpc>
              <a:spcBef>
                <a:spcPts val="1124"/>
              </a:spcBef>
              <a:defRPr sz="1260"/>
            </a:pPr>
            <a:r>
              <a:rPr dirty="0"/>
              <a:t>check spelling</a:t>
            </a:r>
          </a:p>
          <a:p>
            <a:pPr marL="477086" indent="-245358" defTabSz="654289">
              <a:lnSpc>
                <a:spcPct val="100000"/>
              </a:lnSpc>
              <a:spcBef>
                <a:spcPts val="1124"/>
              </a:spcBef>
              <a:defRPr sz="1260"/>
            </a:pPr>
            <a:r>
              <a:rPr dirty="0"/>
              <a:t>use the language of the business unit</a:t>
            </a:r>
          </a:p>
          <a:p>
            <a:pPr marL="477086" indent="-245358" defTabSz="654289">
              <a:lnSpc>
                <a:spcPct val="100000"/>
              </a:lnSpc>
              <a:spcBef>
                <a:spcPts val="1124"/>
              </a:spcBef>
              <a:defRPr sz="1260"/>
            </a:pPr>
            <a:r>
              <a:rPr dirty="0"/>
              <a:t>consider who should be cc’d</a:t>
            </a:r>
          </a:p>
          <a:p>
            <a:pPr marL="477086" indent="-245358" defTabSz="654289">
              <a:lnSpc>
                <a:spcPct val="100000"/>
              </a:lnSpc>
              <a:spcBef>
                <a:spcPts val="1124"/>
              </a:spcBef>
              <a:defRPr sz="1260"/>
            </a:pPr>
            <a:r>
              <a:rPr dirty="0"/>
              <a:t>consider what would happen if your document were forwarded to other people in the organisation?</a:t>
            </a:r>
          </a:p>
          <a:p>
            <a:pPr marL="654289" lvl="1" indent="-163571" defTabSz="654289">
              <a:lnSpc>
                <a:spcPct val="100000"/>
              </a:lnSpc>
              <a:spcBef>
                <a:spcPts val="1124"/>
              </a:spcBef>
              <a:buChar char="-"/>
              <a:defRPr sz="1120"/>
            </a:pPr>
            <a:r>
              <a:rPr dirty="0"/>
              <a:t>comprehension / interpretation issues</a:t>
            </a:r>
          </a:p>
          <a:p>
            <a:pPr marL="654289" lvl="1" indent="-163571" defTabSz="654289">
              <a:lnSpc>
                <a:spcPct val="100000"/>
              </a:lnSpc>
              <a:spcBef>
                <a:spcPts val="1124"/>
              </a:spcBef>
              <a:buChar char="-"/>
              <a:defRPr sz="1120"/>
            </a:pPr>
            <a:r>
              <a:rPr dirty="0"/>
              <a:t>potential for misuse</a:t>
            </a:r>
          </a:p>
          <a:p>
            <a:pPr marL="654289" lvl="1" indent="-163571" defTabSz="654289">
              <a:lnSpc>
                <a:spcPct val="100000"/>
              </a:lnSpc>
              <a:spcBef>
                <a:spcPts val="1124"/>
              </a:spcBef>
              <a:buChar char="-"/>
              <a:defRPr sz="1120"/>
            </a:pPr>
            <a:r>
              <a:rPr dirty="0"/>
              <a:t>political fallout</a:t>
            </a:r>
          </a:p>
        </p:txBody>
      </p:sp>
      <p:pic>
        <p:nvPicPr>
          <p:cNvPr id="780" name="Shape 405" descr="Shape 405"/>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5" name="Rectangle 4"/>
          <p:cNvSpPr/>
          <p:nvPr/>
        </p:nvSpPr>
        <p:spPr>
          <a:xfrm>
            <a:off x="373203" y="448655"/>
            <a:ext cx="7967246" cy="446276"/>
          </a:xfrm>
          <a:prstGeom prst="rect">
            <a:avLst/>
          </a:prstGeom>
        </p:spPr>
        <p:txBody>
          <a:bodyPr wrap="none">
            <a:spAutoFit/>
          </a:bodyPr>
          <a:lstStyle/>
          <a:p>
            <a:pPr algn="l"/>
            <a:r>
              <a:rPr lang="en-US" dirty="0" smtClean="0">
                <a:solidFill>
                  <a:srgbClr val="FFFFFF"/>
                </a:solidFill>
              </a:rPr>
              <a:t>Communication Tips </a:t>
            </a:r>
            <a:r>
              <a:rPr lang="mr-IN" dirty="0" smtClean="0">
                <a:solidFill>
                  <a:srgbClr val="FFFFFF"/>
                </a:solidFill>
              </a:rPr>
              <a:t>–</a:t>
            </a:r>
            <a:r>
              <a:rPr lang="en-US" dirty="0" smtClean="0">
                <a:solidFill>
                  <a:srgbClr val="FFFFFF"/>
                </a:solidFill>
              </a:rPr>
              <a:t> Written business </a:t>
            </a:r>
            <a:r>
              <a:rPr lang="en-US" dirty="0">
                <a:solidFill>
                  <a:srgbClr val="FFFFFF"/>
                </a:solidFill>
              </a:rPr>
              <a:t>conversations</a:t>
            </a:r>
            <a:r>
              <a:rPr lang="en-US" dirty="0" smtClean="0">
                <a:solidFill>
                  <a:srgbClr val="FFFFFF"/>
                </a:solidFill>
              </a:rPr>
              <a:t>:</a:t>
            </a:r>
            <a:endParaRPr lang="en-US" dirty="0">
              <a:solidFill>
                <a:srgbClr val="FFFFFF"/>
              </a:solidFill>
            </a:endParaRPr>
          </a:p>
        </p:txBody>
      </p:sp>
    </p:spTree>
    <p:extLst>
      <p:ext uri="{BB962C8B-B14F-4D97-AF65-F5344CB8AC3E}">
        <p14:creationId xmlns:p14="http://schemas.microsoft.com/office/powerpoint/2010/main" val="93958115"/>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73"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74" name="WEEK 4 - Review"/>
          <p:cNvSpPr txBox="1">
            <a:spLocks noGrp="1"/>
          </p:cNvSpPr>
          <p:nvPr>
            <p:ph type="body" sz="quarter" idx="4294967295"/>
          </p:nvPr>
        </p:nvSpPr>
        <p:spPr>
          <a:xfrm>
            <a:off x="371475" y="495300"/>
            <a:ext cx="6400800" cy="620713"/>
          </a:xfrm>
          <a:prstGeom prst="rect">
            <a:avLst/>
          </a:prstGeom>
        </p:spPr>
        <p:txBody>
          <a:bodyPr/>
          <a:lstStyle>
            <a:lvl1pPr marL="0" indent="0">
              <a:lnSpc>
                <a:spcPts val="2300"/>
              </a:lnSpc>
              <a:buClr>
                <a:srgbClr val="FFFFFF"/>
              </a:buClr>
              <a:buFont typeface="Helvetica"/>
              <a:defRPr sz="2300"/>
            </a:lvl1pPr>
          </a:lstStyle>
          <a:p>
            <a:r>
              <a:rPr lang="en-GB" dirty="0" smtClean="0"/>
              <a:t>Lesson </a:t>
            </a:r>
            <a:r>
              <a:rPr lang="en-GB" dirty="0" smtClean="0"/>
              <a:t>1</a:t>
            </a:r>
            <a:r>
              <a:rPr lang="en-GB" dirty="0"/>
              <a:t>5</a:t>
            </a:r>
            <a:r>
              <a:rPr dirty="0" smtClean="0"/>
              <a:t> </a:t>
            </a:r>
            <a:r>
              <a:rPr dirty="0"/>
              <a:t>- Review</a:t>
            </a:r>
          </a:p>
        </p:txBody>
      </p:sp>
      <p:sp>
        <p:nvSpPr>
          <p:cNvPr id="475" name="FINAL PROJECT…"/>
          <p:cNvSpPr txBox="1"/>
          <p:nvPr/>
        </p:nvSpPr>
        <p:spPr>
          <a:xfrm>
            <a:off x="347662" y="1116012"/>
            <a:ext cx="8426451" cy="389413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lstStyle/>
          <a:p>
            <a:pPr marL="27728" marR="27728" algn="l">
              <a:lnSpc>
                <a:spcPts val="7600"/>
              </a:lnSpc>
              <a:defRPr sz="7800">
                <a:solidFill>
                  <a:srgbClr val="FFFFFF"/>
                </a:solidFill>
                <a:uFill>
                  <a:solidFill>
                    <a:srgbClr val="FFFFFF"/>
                  </a:solidFill>
                </a:uFill>
              </a:defRPr>
            </a:pPr>
            <a:r>
              <a:rPr dirty="0"/>
              <a:t>FINAL PROJECT</a:t>
            </a:r>
          </a:p>
          <a:p>
            <a:pPr marL="27728" marR="27728" algn="l">
              <a:lnSpc>
                <a:spcPts val="2500"/>
              </a:lnSpc>
              <a:defRPr sz="2000">
                <a:solidFill>
                  <a:srgbClr val="FFFFFF"/>
                </a:solidFill>
                <a:uFill>
                  <a:solidFill>
                    <a:srgbClr val="FFFFFF"/>
                  </a:solidFill>
                </a:uFill>
              </a:defRPr>
            </a:pPr>
            <a:endParaRPr lang="en-GB" dirty="0"/>
          </a:p>
          <a:p>
            <a:pPr marL="27728" marR="27728" algn="l">
              <a:lnSpc>
                <a:spcPts val="2500"/>
              </a:lnSpc>
              <a:defRPr sz="2000">
                <a:solidFill>
                  <a:srgbClr val="FFFFFF"/>
                </a:solidFill>
                <a:uFill>
                  <a:solidFill>
                    <a:srgbClr val="FFFFFF"/>
                  </a:solidFill>
                </a:uFill>
              </a:defRPr>
            </a:pPr>
            <a:r>
              <a:rPr lang="en-GB" dirty="0" smtClean="0"/>
              <a:t>- Final Project split into 4-parts: [Review with James 5mins]</a:t>
            </a:r>
          </a:p>
          <a:p>
            <a:pPr marL="27728" marR="27728" algn="l">
              <a:lnSpc>
                <a:spcPts val="2500"/>
              </a:lnSpc>
              <a:defRPr sz="2000">
                <a:solidFill>
                  <a:srgbClr val="FFFFFF"/>
                </a:solidFill>
                <a:uFill>
                  <a:solidFill>
                    <a:srgbClr val="FFFFFF"/>
                  </a:solidFill>
                </a:uFill>
              </a:defRPr>
            </a:pPr>
            <a:r>
              <a:rPr lang="en-GB" dirty="0"/>
              <a:t>	</a:t>
            </a:r>
            <a:r>
              <a:rPr lang="en-GB" dirty="0" smtClean="0"/>
              <a:t>(a) Real-world Problem Identification [Lesson 14]</a:t>
            </a:r>
          </a:p>
          <a:p>
            <a:pPr marL="27728" marR="27728" algn="l">
              <a:lnSpc>
                <a:spcPts val="2500"/>
              </a:lnSpc>
              <a:defRPr sz="2000">
                <a:solidFill>
                  <a:srgbClr val="FFFFFF"/>
                </a:solidFill>
                <a:uFill>
                  <a:solidFill>
                    <a:srgbClr val="FFFFFF"/>
                  </a:solidFill>
                </a:uFill>
              </a:defRPr>
            </a:pPr>
            <a:r>
              <a:rPr lang="en-GB" dirty="0"/>
              <a:t>	</a:t>
            </a:r>
            <a:r>
              <a:rPr lang="en-GB" dirty="0" smtClean="0"/>
              <a:t>(b) Data Cleaning [Lesson 15]</a:t>
            </a:r>
          </a:p>
          <a:p>
            <a:pPr marL="27728" marR="27728" algn="l">
              <a:lnSpc>
                <a:spcPts val="2500"/>
              </a:lnSpc>
              <a:defRPr sz="2000">
                <a:solidFill>
                  <a:srgbClr val="FFFFFF"/>
                </a:solidFill>
                <a:uFill>
                  <a:solidFill>
                    <a:srgbClr val="FFFFFF"/>
                  </a:solidFill>
                </a:uFill>
              </a:defRPr>
            </a:pPr>
            <a:r>
              <a:rPr lang="en-GB" dirty="0" smtClean="0"/>
              <a:t>	(c) Model &amp; Validation [Lesson 16]</a:t>
            </a:r>
          </a:p>
          <a:p>
            <a:pPr marL="27728" marR="27728" algn="l">
              <a:lnSpc>
                <a:spcPts val="2500"/>
              </a:lnSpc>
              <a:defRPr sz="2000">
                <a:solidFill>
                  <a:srgbClr val="FFFFFF"/>
                </a:solidFill>
                <a:uFill>
                  <a:solidFill>
                    <a:srgbClr val="FFFFFF"/>
                  </a:solidFill>
                </a:uFill>
              </a:defRPr>
            </a:pPr>
            <a:r>
              <a:rPr lang="en-GB" dirty="0"/>
              <a:t>	</a:t>
            </a:r>
            <a:r>
              <a:rPr lang="en-GB" dirty="0" smtClean="0"/>
              <a:t>(d) Presentation &amp; Storytelling [Lesson 17]</a:t>
            </a:r>
          </a:p>
          <a:p>
            <a:pPr marL="27728" marR="27728" algn="l">
              <a:lnSpc>
                <a:spcPts val="2500"/>
              </a:lnSpc>
              <a:defRPr sz="2000">
                <a:solidFill>
                  <a:srgbClr val="FFFFFF"/>
                </a:solidFill>
                <a:uFill>
                  <a:solidFill>
                    <a:srgbClr val="FFFFFF"/>
                  </a:solidFill>
                </a:uFill>
              </a:defRPr>
            </a:pPr>
            <a:endParaRPr lang="en-GB" dirty="0" smtClean="0"/>
          </a:p>
          <a:p>
            <a:pPr marL="27728" marR="27728" algn="l">
              <a:lnSpc>
                <a:spcPts val="2500"/>
              </a:lnSpc>
              <a:defRPr sz="2000">
                <a:solidFill>
                  <a:srgbClr val="FFFFFF"/>
                </a:solidFill>
                <a:uFill>
                  <a:solidFill>
                    <a:srgbClr val="FFFFFF"/>
                  </a:solidFill>
                </a:uFill>
              </a:defRPr>
            </a:pPr>
            <a:r>
              <a:rPr lang="en-GB" dirty="0" smtClean="0"/>
              <a:t>Lesson 18 </a:t>
            </a:r>
            <a:r>
              <a:rPr lang="mr-IN" dirty="0" smtClean="0"/>
              <a:t>–</a:t>
            </a:r>
            <a:r>
              <a:rPr lang="en-GB" dirty="0" smtClean="0"/>
              <a:t> any final queries</a:t>
            </a:r>
            <a:endParaRPr lang="en-GB" dirty="0"/>
          </a:p>
          <a:p>
            <a:pPr marL="27728" marR="27728" algn="l">
              <a:lnSpc>
                <a:spcPts val="2500"/>
              </a:lnSpc>
              <a:defRPr sz="2000">
                <a:solidFill>
                  <a:srgbClr val="FFFFFF"/>
                </a:solidFill>
                <a:uFill>
                  <a:solidFill>
                    <a:srgbClr val="FFFFFF"/>
                  </a:solidFill>
                </a:uFill>
              </a:defRPr>
            </a:pPr>
            <a:r>
              <a:rPr lang="en-GB" dirty="0" smtClean="0"/>
              <a:t>Lesson 19 &amp; 20 </a:t>
            </a:r>
            <a:r>
              <a:rPr lang="mr-IN" dirty="0" smtClean="0"/>
              <a:t>–</a:t>
            </a:r>
            <a:r>
              <a:rPr lang="en-GB" dirty="0" smtClean="0"/>
              <a:t> Presenting final project back to class</a:t>
            </a:r>
          </a:p>
          <a:p>
            <a:pPr marL="27728" marR="27728" algn="l">
              <a:lnSpc>
                <a:spcPts val="2500"/>
              </a:lnSpc>
              <a:defRPr sz="2000">
                <a:solidFill>
                  <a:srgbClr val="FFFFFF"/>
                </a:solidFill>
                <a:uFill>
                  <a:solidFill>
                    <a:srgbClr val="FFFFFF"/>
                  </a:solidFill>
                </a:uFill>
              </a:defRPr>
            </a:pPr>
            <a:endParaRPr lang="en-GB" dirty="0"/>
          </a:p>
          <a:p>
            <a:pPr marL="27728" marR="27728" algn="l">
              <a:lnSpc>
                <a:spcPts val="2500"/>
              </a:lnSpc>
              <a:defRPr sz="2000">
                <a:solidFill>
                  <a:srgbClr val="FFFFFF"/>
                </a:solidFill>
                <a:uFill>
                  <a:solidFill>
                    <a:srgbClr val="FFFFFF"/>
                  </a:solidFill>
                </a:uFill>
              </a:defRPr>
            </a:pPr>
            <a:endParaRPr lang="en-GB" dirty="0" smtClean="0"/>
          </a:p>
        </p:txBody>
      </p:sp>
    </p:spTree>
    <p:extLst>
      <p:ext uri="{BB962C8B-B14F-4D97-AF65-F5344CB8AC3E}">
        <p14:creationId xmlns:p14="http://schemas.microsoft.com/office/powerpoint/2010/main" val="948110590"/>
      </p:ext>
    </p:extLst>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 name="Shape 411"/>
          <p:cNvSpPr txBox="1">
            <a:spLocks noGrp="1"/>
          </p:cNvSpPr>
          <p:nvPr>
            <p:ph type="body" idx="4294967295"/>
          </p:nvPr>
        </p:nvSpPr>
        <p:spPr>
          <a:xfrm>
            <a:off x="335330" y="944074"/>
            <a:ext cx="8548026" cy="3693494"/>
          </a:xfrm>
          <a:prstGeom prst="rect">
            <a:avLst/>
          </a:prstGeom>
        </p:spPr>
        <p:txBody>
          <a:bodyPr/>
          <a:lstStyle/>
          <a:p>
            <a:pPr marL="572503" indent="-294429" defTabSz="785147">
              <a:lnSpc>
                <a:spcPct val="100000"/>
              </a:lnSpc>
              <a:spcBef>
                <a:spcPts val="818"/>
              </a:spcBef>
              <a:defRPr sz="1512"/>
            </a:pPr>
            <a:r>
              <a:rPr dirty="0" smtClean="0"/>
              <a:t>language </a:t>
            </a:r>
            <a:r>
              <a:rPr dirty="0"/>
              <a:t>and complexity should be appropriate to the audience</a:t>
            </a:r>
          </a:p>
          <a:p>
            <a:pPr marL="572503" indent="-294429" defTabSz="785147">
              <a:lnSpc>
                <a:spcPct val="100000"/>
              </a:lnSpc>
              <a:spcBef>
                <a:spcPts val="1329"/>
              </a:spcBef>
              <a:defRPr sz="1512"/>
            </a:pPr>
            <a:r>
              <a:rPr dirty="0"/>
              <a:t>if you have a mixed audience, explain complex concepts in three stages </a:t>
            </a:r>
          </a:p>
          <a:p>
            <a:pPr marL="785147" lvl="1" indent="-294429" defTabSz="785147">
              <a:lnSpc>
                <a:spcPct val="100000"/>
              </a:lnSpc>
              <a:spcBef>
                <a:spcPts val="1329"/>
              </a:spcBef>
              <a:buSzPct val="112500"/>
              <a:buChar char="★"/>
              <a:defRPr sz="1344"/>
            </a:pPr>
            <a:r>
              <a:rPr dirty="0"/>
              <a:t>very general level </a:t>
            </a:r>
          </a:p>
          <a:p>
            <a:pPr marL="1177721" lvl="2" indent="-294429" defTabSz="785147">
              <a:lnSpc>
                <a:spcPct val="100000"/>
              </a:lnSpc>
              <a:spcBef>
                <a:spcPts val="1329"/>
              </a:spcBef>
              <a:buSzPct val="128571"/>
              <a:buChar char="●"/>
              <a:defRPr sz="1175"/>
            </a:pPr>
            <a:r>
              <a:rPr dirty="0"/>
              <a:t>something your parents would understand</a:t>
            </a:r>
          </a:p>
          <a:p>
            <a:pPr marL="785147" lvl="1" indent="-294429" defTabSz="785147">
              <a:lnSpc>
                <a:spcPct val="100000"/>
              </a:lnSpc>
              <a:spcBef>
                <a:spcPts val="1329"/>
              </a:spcBef>
              <a:buSzPct val="112500"/>
              <a:buChar char="★"/>
              <a:defRPr sz="1344"/>
            </a:pPr>
            <a:r>
              <a:rPr dirty="0"/>
              <a:t>slightly technical, more business-focused </a:t>
            </a:r>
          </a:p>
          <a:p>
            <a:pPr marL="1177721" lvl="2" indent="-294429" defTabSz="785147">
              <a:lnSpc>
                <a:spcPct val="100000"/>
              </a:lnSpc>
              <a:spcBef>
                <a:spcPts val="1329"/>
              </a:spcBef>
              <a:buSzPct val="128571"/>
              <a:buChar char="●"/>
              <a:defRPr sz="1175"/>
            </a:pPr>
            <a:r>
              <a:rPr dirty="0"/>
              <a:t>something a business analyst would understand</a:t>
            </a:r>
          </a:p>
          <a:p>
            <a:pPr marL="785147" lvl="1" indent="-294429" defTabSz="785147">
              <a:lnSpc>
                <a:spcPct val="100000"/>
              </a:lnSpc>
              <a:spcBef>
                <a:spcPts val="1329"/>
              </a:spcBef>
              <a:buSzPct val="112500"/>
              <a:buChar char="★"/>
              <a:defRPr sz="1344"/>
            </a:pPr>
            <a:r>
              <a:rPr dirty="0"/>
              <a:t>more technical </a:t>
            </a:r>
          </a:p>
          <a:p>
            <a:pPr marL="1177721" lvl="2" indent="-294429" defTabSz="785147">
              <a:lnSpc>
                <a:spcPct val="100000"/>
              </a:lnSpc>
              <a:spcBef>
                <a:spcPts val="818"/>
              </a:spcBef>
              <a:buSzPct val="128571"/>
              <a:buChar char="●"/>
              <a:defRPr sz="1175"/>
            </a:pPr>
            <a:r>
              <a:rPr dirty="0"/>
              <a:t>something a peer would understand</a:t>
            </a:r>
          </a:p>
          <a:p>
            <a:pPr marL="572503" indent="-294429" defTabSz="785147">
              <a:lnSpc>
                <a:spcPct val="100000"/>
              </a:lnSpc>
              <a:spcBef>
                <a:spcPts val="1329"/>
              </a:spcBef>
              <a:defRPr sz="1512"/>
            </a:pPr>
            <a:r>
              <a:rPr dirty="0"/>
              <a:t>all stages should communicate the key points in appropriate detail</a:t>
            </a:r>
          </a:p>
        </p:txBody>
      </p:sp>
      <p:pic>
        <p:nvPicPr>
          <p:cNvPr id="784" name="Shape 412" descr="Shape 412"/>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5" name="Rectangle 4"/>
          <p:cNvSpPr/>
          <p:nvPr/>
        </p:nvSpPr>
        <p:spPr>
          <a:xfrm>
            <a:off x="373203" y="448655"/>
            <a:ext cx="6756978" cy="446276"/>
          </a:xfrm>
          <a:prstGeom prst="rect">
            <a:avLst/>
          </a:prstGeom>
        </p:spPr>
        <p:txBody>
          <a:bodyPr wrap="none">
            <a:spAutoFit/>
          </a:bodyPr>
          <a:lstStyle/>
          <a:p>
            <a:pPr algn="l"/>
            <a:r>
              <a:rPr lang="en-US" dirty="0" smtClean="0">
                <a:solidFill>
                  <a:srgbClr val="FFFFFF"/>
                </a:solidFill>
              </a:rPr>
              <a:t>Communication Tips </a:t>
            </a:r>
            <a:r>
              <a:rPr lang="mr-IN" dirty="0" smtClean="0">
                <a:solidFill>
                  <a:srgbClr val="FFFFFF"/>
                </a:solidFill>
              </a:rPr>
              <a:t>–</a:t>
            </a:r>
            <a:r>
              <a:rPr lang="en-US" dirty="0" smtClean="0">
                <a:solidFill>
                  <a:srgbClr val="FFFFFF"/>
                </a:solidFill>
              </a:rPr>
              <a:t> Tailor to your audience:</a:t>
            </a:r>
            <a:endParaRPr lang="en-US" dirty="0">
              <a:solidFill>
                <a:srgbClr val="FFFFFF"/>
              </a:solidFill>
            </a:endParaRPr>
          </a:p>
        </p:txBody>
      </p:sp>
    </p:spTree>
    <p:extLst>
      <p:ext uri="{BB962C8B-B14F-4D97-AF65-F5344CB8AC3E}">
        <p14:creationId xmlns:p14="http://schemas.microsoft.com/office/powerpoint/2010/main" val="753558260"/>
      </p:ext>
    </p:extLst>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6" name="Shape 417" descr="Shape 417"/>
          <p:cNvPicPr>
            <a:picLocks noChangeAspect="1"/>
          </p:cNvPicPr>
          <p:nvPr/>
        </p:nvPicPr>
        <p:blipFill>
          <a:blip r:embed="rId2">
            <a:extLst/>
          </a:blip>
          <a:stretch>
            <a:fillRect/>
          </a:stretch>
        </p:blipFill>
        <p:spPr>
          <a:xfrm>
            <a:off x="-82648" y="-59189"/>
            <a:ext cx="9467389" cy="5354539"/>
          </a:xfrm>
          <a:prstGeom prst="rect">
            <a:avLst/>
          </a:prstGeom>
          <a:ln w="12700">
            <a:miter lim="400000"/>
          </a:ln>
        </p:spPr>
      </p:pic>
      <p:sp>
        <p:nvSpPr>
          <p:cNvPr id="787" name="Shape 418"/>
          <p:cNvSpPr txBox="1">
            <a:spLocks noGrp="1"/>
          </p:cNvSpPr>
          <p:nvPr>
            <p:ph type="title"/>
          </p:nvPr>
        </p:nvSpPr>
        <p:spPr>
          <a:xfrm>
            <a:off x="711684" y="285291"/>
            <a:ext cx="7860789" cy="1016294"/>
          </a:xfrm>
          <a:prstGeom prst="rect">
            <a:avLst/>
          </a:prstGeom>
        </p:spPr>
        <p:txBody>
          <a:bodyPr lIns="50753" tIns="50753" rIns="50753" bIns="50753"/>
          <a:lstStyle>
            <a:lvl1pPr algn="ctr">
              <a:defRPr sz="4800" b="0">
                <a:solidFill>
                  <a:srgbClr val="E8E8E8"/>
                </a:solidFill>
              </a:defRPr>
            </a:lvl1pPr>
          </a:lstStyle>
          <a:p>
            <a:r>
              <a:t>Presentation</a:t>
            </a:r>
          </a:p>
        </p:txBody>
      </p:sp>
    </p:spTree>
    <p:extLst>
      <p:ext uri="{BB962C8B-B14F-4D97-AF65-F5344CB8AC3E}">
        <p14:creationId xmlns:p14="http://schemas.microsoft.com/office/powerpoint/2010/main" val="1342609461"/>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Shape 423"/>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t>Presentation</a:t>
            </a:r>
          </a:p>
        </p:txBody>
      </p:sp>
      <p:sp>
        <p:nvSpPr>
          <p:cNvPr id="790" name="Shape 424"/>
          <p:cNvSpPr txBox="1">
            <a:spLocks noGrp="1"/>
          </p:cNvSpPr>
          <p:nvPr>
            <p:ph type="body" idx="4294967295"/>
          </p:nvPr>
        </p:nvSpPr>
        <p:spPr>
          <a:xfrm>
            <a:off x="335330" y="944074"/>
            <a:ext cx="8548026" cy="3672948"/>
          </a:xfrm>
          <a:prstGeom prst="rect">
            <a:avLst/>
          </a:prstGeom>
        </p:spPr>
        <p:txBody>
          <a:bodyPr/>
          <a:lstStyle/>
          <a:p>
            <a:pPr>
              <a:lnSpc>
                <a:spcPct val="100000"/>
              </a:lnSpc>
              <a:buClr>
                <a:schemeClr val="accent2">
                  <a:lumOff val="21764"/>
                </a:schemeClr>
              </a:buClr>
              <a:buSzTx/>
              <a:buNone/>
              <a:defRPr>
                <a:solidFill>
                  <a:schemeClr val="accent2">
                    <a:lumOff val="21764"/>
                  </a:schemeClr>
                </a:solidFill>
              </a:defRPr>
            </a:pPr>
            <a:endParaRPr b="1" i="1">
              <a:solidFill>
                <a:srgbClr val="000000"/>
              </a:solidFill>
            </a:endParaRPr>
          </a:p>
          <a:p>
            <a:pPr>
              <a:lnSpc>
                <a:spcPct val="100000"/>
              </a:lnSpc>
              <a:buClr>
                <a:schemeClr val="accent2">
                  <a:lumOff val="21764"/>
                </a:schemeClr>
              </a:buClr>
              <a:buSzTx/>
              <a:buNone/>
              <a:defRPr b="1" i="1"/>
            </a:pPr>
            <a:r>
              <a:t>What are presentations for?</a:t>
            </a:r>
          </a:p>
          <a:p>
            <a:pPr>
              <a:lnSpc>
                <a:spcPct val="100000"/>
              </a:lnSpc>
              <a:buClr>
                <a:schemeClr val="accent2">
                  <a:lumOff val="21764"/>
                </a:schemeClr>
              </a:buClr>
              <a:buSzTx/>
              <a:buNone/>
              <a:defRPr>
                <a:solidFill>
                  <a:schemeClr val="accent2">
                    <a:lumOff val="21764"/>
                  </a:schemeClr>
                </a:solidFill>
              </a:defRPr>
            </a:pPr>
            <a:endParaRPr sz="1636" i="1">
              <a:solidFill>
                <a:srgbClr val="000000"/>
              </a:solidFill>
            </a:endParaRPr>
          </a:p>
          <a:p>
            <a:pPr>
              <a:lnSpc>
                <a:spcPct val="100000"/>
              </a:lnSpc>
              <a:buClr>
                <a:schemeClr val="accent2">
                  <a:lumOff val="21764"/>
                </a:schemeClr>
              </a:buClr>
              <a:buSzTx/>
              <a:buNone/>
              <a:defRPr>
                <a:solidFill>
                  <a:schemeClr val="accent2">
                    <a:lumOff val="21764"/>
                  </a:schemeClr>
                </a:solidFill>
              </a:defRPr>
            </a:pPr>
            <a:endParaRPr sz="1636" i="1">
              <a:solidFill>
                <a:srgbClr val="000000"/>
              </a:solidFill>
            </a:endParaRPr>
          </a:p>
          <a:p>
            <a:pPr>
              <a:lnSpc>
                <a:spcPct val="100000"/>
              </a:lnSpc>
              <a:buClr>
                <a:schemeClr val="accent2">
                  <a:lumOff val="21764"/>
                </a:schemeClr>
              </a:buClr>
              <a:buSzTx/>
              <a:buNone/>
              <a:defRPr b="1" i="1"/>
            </a:pPr>
            <a:r>
              <a:t>Advice on how to prepare / deliver effective presentations?</a:t>
            </a:r>
          </a:p>
        </p:txBody>
      </p:sp>
      <p:pic>
        <p:nvPicPr>
          <p:cNvPr id="791" name="Shape 425" descr="Shape 425"/>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626531998"/>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 name="Shape 430"/>
          <p:cNvSpPr txBox="1">
            <a:spLocks noGrp="1"/>
          </p:cNvSpPr>
          <p:nvPr>
            <p:ph type="title" idx="4294967295"/>
          </p:nvPr>
        </p:nvSpPr>
        <p:spPr>
          <a:xfrm>
            <a:off x="367987" y="-226585"/>
            <a:ext cx="8594333" cy="469508"/>
          </a:xfrm>
          <a:prstGeom prst="rect">
            <a:avLst/>
          </a:prstGeom>
        </p:spPr>
        <p:txBody>
          <a:bodyPr/>
          <a:lstStyle>
            <a:lvl1pPr defTabSz="585215">
              <a:defRPr sz="1792" b="1"/>
            </a:lvl1pPr>
          </a:lstStyle>
          <a:p>
            <a:r>
              <a:t>Presentation</a:t>
            </a:r>
          </a:p>
        </p:txBody>
      </p:sp>
      <p:sp>
        <p:nvSpPr>
          <p:cNvPr id="794" name="Shape 431"/>
          <p:cNvSpPr txBox="1">
            <a:spLocks noGrp="1"/>
          </p:cNvSpPr>
          <p:nvPr>
            <p:ph type="body" idx="4294967295"/>
          </p:nvPr>
        </p:nvSpPr>
        <p:spPr>
          <a:xfrm>
            <a:off x="335330" y="944074"/>
            <a:ext cx="8548026" cy="3832318"/>
          </a:xfrm>
          <a:prstGeom prst="rect">
            <a:avLst/>
          </a:prstGeom>
        </p:spPr>
        <p:txBody>
          <a:bodyPr/>
          <a:lstStyle/>
          <a:p>
            <a:pPr marL="289756" indent="-217317" defTabSz="579513">
              <a:lnSpc>
                <a:spcPct val="100000"/>
              </a:lnSpc>
              <a:defRPr sz="1302" i="1"/>
            </a:pPr>
            <a:r>
              <a:rPr dirty="0"/>
              <a:t>how </a:t>
            </a:r>
            <a:r>
              <a:rPr i="0" dirty="0"/>
              <a:t>you present your work will determine </a:t>
            </a:r>
            <a:r>
              <a:rPr dirty="0"/>
              <a:t>whether </a:t>
            </a:r>
            <a:r>
              <a:rPr i="0" dirty="0"/>
              <a:t>it gets implemented</a:t>
            </a:r>
          </a:p>
          <a:p>
            <a:pPr marL="579513" lvl="1" indent="-144877" defTabSz="579513">
              <a:lnSpc>
                <a:spcPct val="100000"/>
              </a:lnSpc>
              <a:spcBef>
                <a:spcPts val="613"/>
              </a:spcBef>
              <a:defRPr sz="1178"/>
            </a:pPr>
            <a:r>
              <a:rPr dirty="0"/>
              <a:t>if your work isn’t implemented it’s worthless</a:t>
            </a:r>
          </a:p>
          <a:p>
            <a:pPr marL="289756" indent="-217317" defTabSz="579513">
              <a:lnSpc>
                <a:spcPct val="100000"/>
              </a:lnSpc>
              <a:spcBef>
                <a:spcPts val="920"/>
              </a:spcBef>
              <a:defRPr sz="1302"/>
            </a:pPr>
            <a:r>
              <a:rPr dirty="0"/>
              <a:t>a data science presentation is not organised like a scientific presentation</a:t>
            </a:r>
          </a:p>
          <a:p>
            <a:pPr marL="579513" lvl="1" indent="-144877" defTabSz="579513">
              <a:lnSpc>
                <a:spcPct val="100000"/>
              </a:lnSpc>
              <a:spcBef>
                <a:spcPts val="920"/>
              </a:spcBef>
              <a:defRPr sz="1178"/>
            </a:pPr>
            <a:r>
              <a:rPr dirty="0"/>
              <a:t>1st: 	Business problem statement</a:t>
            </a:r>
          </a:p>
          <a:p>
            <a:pPr marL="579513" lvl="1" indent="-144877" defTabSz="579513">
              <a:lnSpc>
                <a:spcPct val="100000"/>
              </a:lnSpc>
              <a:spcBef>
                <a:spcPts val="920"/>
              </a:spcBef>
              <a:defRPr sz="1178"/>
            </a:pPr>
            <a:r>
              <a:rPr dirty="0"/>
              <a:t>2nd:	Results </a:t>
            </a:r>
          </a:p>
          <a:p>
            <a:pPr marL="579513" lvl="1" indent="-144877" defTabSz="579513">
              <a:lnSpc>
                <a:spcPct val="100000"/>
              </a:lnSpc>
              <a:spcBef>
                <a:spcPts val="920"/>
              </a:spcBef>
              <a:buClr>
                <a:schemeClr val="accent2">
                  <a:lumOff val="21764"/>
                </a:schemeClr>
              </a:buClr>
              <a:defRPr sz="1178"/>
            </a:pPr>
            <a:r>
              <a:rPr dirty="0"/>
              <a:t>3rd:	Recommended action </a:t>
            </a:r>
          </a:p>
          <a:p>
            <a:pPr marL="579513" lvl="1" indent="-144877" defTabSz="579513">
              <a:lnSpc>
                <a:spcPct val="100000"/>
              </a:lnSpc>
              <a:spcBef>
                <a:spcPts val="920"/>
              </a:spcBef>
              <a:defRPr sz="1178"/>
            </a:pPr>
            <a:r>
              <a:rPr dirty="0"/>
              <a:t>4th:	Details</a:t>
            </a:r>
          </a:p>
          <a:p>
            <a:pPr marL="869270" lvl="2" indent="-144877" defTabSz="579513">
              <a:lnSpc>
                <a:spcPct val="100000"/>
              </a:lnSpc>
              <a:spcBef>
                <a:spcPts val="920"/>
              </a:spcBef>
              <a:defRPr sz="1054"/>
            </a:pPr>
            <a:r>
              <a:rPr dirty="0"/>
              <a:t>how you to got the results</a:t>
            </a:r>
          </a:p>
          <a:p>
            <a:pPr marL="869270" lvl="2" indent="-144877" defTabSz="579513">
              <a:lnSpc>
                <a:spcPct val="100000"/>
              </a:lnSpc>
              <a:spcBef>
                <a:spcPts val="613"/>
              </a:spcBef>
              <a:defRPr sz="1054"/>
            </a:pPr>
            <a:r>
              <a:rPr dirty="0"/>
              <a:t>appropriate to audience comprehension</a:t>
            </a:r>
          </a:p>
          <a:p>
            <a:pPr marL="289756" indent="-144877" defTabSz="579513">
              <a:lnSpc>
                <a:spcPct val="100000"/>
              </a:lnSpc>
              <a:spcBef>
                <a:spcPts val="920"/>
              </a:spcBef>
              <a:defRPr sz="1302"/>
            </a:pPr>
            <a:r>
              <a:rPr dirty="0"/>
              <a:t>considerations</a:t>
            </a:r>
          </a:p>
          <a:p>
            <a:pPr marL="579513" lvl="1" indent="-144877" defTabSz="579513">
              <a:lnSpc>
                <a:spcPct val="100000"/>
              </a:lnSpc>
              <a:spcBef>
                <a:spcPts val="920"/>
              </a:spcBef>
              <a:defRPr sz="1178"/>
            </a:pPr>
            <a:r>
              <a:rPr dirty="0"/>
              <a:t>can your audience understand and appreciate what’s in front of them?</a:t>
            </a:r>
          </a:p>
          <a:p>
            <a:pPr marL="579513" lvl="1" indent="-144877" defTabSz="579513">
              <a:lnSpc>
                <a:spcPct val="100000"/>
              </a:lnSpc>
              <a:spcBef>
                <a:spcPts val="920"/>
              </a:spcBef>
              <a:defRPr sz="1178"/>
            </a:pPr>
            <a:r>
              <a:rPr dirty="0"/>
              <a:t>what questions should you prepare for?</a:t>
            </a:r>
          </a:p>
          <a:p>
            <a:pPr marL="869270" lvl="2" indent="-144877" defTabSz="579513">
              <a:lnSpc>
                <a:spcPct val="100000"/>
              </a:lnSpc>
              <a:spcBef>
                <a:spcPts val="920"/>
              </a:spcBef>
              <a:defRPr sz="1054"/>
            </a:pPr>
            <a:r>
              <a:rPr dirty="0"/>
              <a:t>could there be a surprise expert in the audience?</a:t>
            </a:r>
          </a:p>
        </p:txBody>
      </p:sp>
      <p:pic>
        <p:nvPicPr>
          <p:cNvPr id="795" name="Shape 432" descr="Shape 432"/>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803947723"/>
      </p:ext>
    </p:extLst>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 name="Shape 437"/>
          <p:cNvSpPr txBox="1">
            <a:spLocks noGrp="1"/>
          </p:cNvSpPr>
          <p:nvPr>
            <p:ph type="title" idx="4294967295"/>
          </p:nvPr>
        </p:nvSpPr>
        <p:spPr>
          <a:xfrm>
            <a:off x="444186" y="-237472"/>
            <a:ext cx="8594333" cy="469508"/>
          </a:xfrm>
          <a:prstGeom prst="rect">
            <a:avLst/>
          </a:prstGeom>
        </p:spPr>
        <p:txBody>
          <a:bodyPr/>
          <a:lstStyle>
            <a:lvl1pPr defTabSz="585215">
              <a:defRPr sz="1792" b="1"/>
            </a:lvl1pPr>
          </a:lstStyle>
          <a:p>
            <a:r>
              <a:t>Presentation</a:t>
            </a:r>
          </a:p>
        </p:txBody>
      </p:sp>
      <p:sp>
        <p:nvSpPr>
          <p:cNvPr id="798" name="Shape 438"/>
          <p:cNvSpPr txBox="1">
            <a:spLocks noGrp="1"/>
          </p:cNvSpPr>
          <p:nvPr>
            <p:ph type="body" idx="4294967295"/>
          </p:nvPr>
        </p:nvSpPr>
        <p:spPr>
          <a:xfrm>
            <a:off x="335330" y="1085588"/>
            <a:ext cx="8548026" cy="3672948"/>
          </a:xfrm>
          <a:prstGeom prst="rect">
            <a:avLst/>
          </a:prstGeom>
        </p:spPr>
        <p:txBody>
          <a:bodyPr/>
          <a:lstStyle/>
          <a:p>
            <a:pPr marL="383227" indent="-287419" defTabSz="766454">
              <a:lnSpc>
                <a:spcPct val="100000"/>
              </a:lnSpc>
              <a:spcBef>
                <a:spcPts val="818"/>
              </a:spcBef>
              <a:defRPr sz="1476"/>
            </a:pPr>
            <a:r>
              <a:rPr dirty="0"/>
              <a:t>use </a:t>
            </a:r>
            <a:r>
              <a:rPr i="1" dirty="0"/>
              <a:t>graphics</a:t>
            </a:r>
            <a:r>
              <a:rPr dirty="0"/>
              <a:t> to punctuate your findings</a:t>
            </a:r>
          </a:p>
          <a:p>
            <a:pPr marL="383227" indent="-191613" defTabSz="766454">
              <a:lnSpc>
                <a:spcPct val="100000"/>
              </a:lnSpc>
              <a:defRPr sz="1476"/>
            </a:pPr>
            <a:r>
              <a:rPr dirty="0"/>
              <a:t>keep charts simple</a:t>
            </a:r>
          </a:p>
          <a:p>
            <a:pPr marL="766454" lvl="1" indent="-191613" defTabSz="766454">
              <a:lnSpc>
                <a:spcPct val="100000"/>
              </a:lnSpc>
              <a:defRPr sz="1312"/>
            </a:pPr>
            <a:r>
              <a:rPr dirty="0"/>
              <a:t>highlight the features you consider important</a:t>
            </a:r>
          </a:p>
          <a:p>
            <a:pPr marL="766454" lvl="1" indent="-191613" defTabSz="766454">
              <a:lnSpc>
                <a:spcPct val="100000"/>
              </a:lnSpc>
              <a:defRPr sz="1312"/>
            </a:pPr>
            <a:r>
              <a:rPr dirty="0"/>
              <a:t>suppress the features that are distracting</a:t>
            </a:r>
          </a:p>
          <a:p>
            <a:pPr marL="766454" lvl="1" indent="-191613" defTabSz="766454">
              <a:lnSpc>
                <a:spcPct val="100000"/>
              </a:lnSpc>
              <a:spcBef>
                <a:spcPts val="818"/>
              </a:spcBef>
              <a:defRPr sz="1312"/>
            </a:pPr>
            <a:r>
              <a:rPr dirty="0"/>
              <a:t>but, don’t compromise </a:t>
            </a:r>
            <a:r>
              <a:rPr i="1" dirty="0"/>
              <a:t>visual integrity</a:t>
            </a:r>
          </a:p>
          <a:p>
            <a:pPr marL="383227" indent="-287419" defTabSz="766454">
              <a:lnSpc>
                <a:spcPct val="100000"/>
              </a:lnSpc>
              <a:spcBef>
                <a:spcPts val="818"/>
              </a:spcBef>
              <a:defRPr sz="1476"/>
            </a:pPr>
            <a:r>
              <a:rPr dirty="0"/>
              <a:t>don’t try to say too much on a single slide; build a story</a:t>
            </a:r>
          </a:p>
          <a:p>
            <a:pPr marL="383227" indent="-191613" defTabSz="766454">
              <a:lnSpc>
                <a:spcPct val="100000"/>
              </a:lnSpc>
              <a:spcBef>
                <a:spcPts val="1329"/>
              </a:spcBef>
              <a:defRPr sz="1476"/>
            </a:pPr>
            <a:r>
              <a:rPr dirty="0"/>
              <a:t>don’t save the best for the last</a:t>
            </a:r>
          </a:p>
          <a:p>
            <a:pPr marL="766454" lvl="1" indent="-191613" defTabSz="766454">
              <a:lnSpc>
                <a:spcPct val="100000"/>
              </a:lnSpc>
              <a:spcBef>
                <a:spcPts val="1329"/>
              </a:spcBef>
              <a:defRPr sz="1312"/>
            </a:pPr>
            <a:r>
              <a:rPr dirty="0"/>
              <a:t>they’ll be bored / disengaged by then</a:t>
            </a:r>
          </a:p>
          <a:p>
            <a:pPr marL="1149680" lvl="2" indent="-191613" defTabSz="766454">
              <a:lnSpc>
                <a:spcPct val="100000"/>
              </a:lnSpc>
              <a:spcBef>
                <a:spcPts val="818"/>
              </a:spcBef>
              <a:defRPr sz="1148" i="1"/>
            </a:pPr>
            <a:r>
              <a:rPr dirty="0"/>
              <a:t>grab their attention!</a:t>
            </a:r>
          </a:p>
          <a:p>
            <a:pPr marL="766454" lvl="1" indent="-191613" defTabSz="766454">
              <a:lnSpc>
                <a:spcPct val="100000"/>
              </a:lnSpc>
              <a:spcBef>
                <a:spcPts val="1329"/>
              </a:spcBef>
              <a:defRPr sz="1312"/>
            </a:pPr>
            <a:r>
              <a:rPr dirty="0"/>
              <a:t>the most important people are the busiest, so use their time carefully</a:t>
            </a:r>
          </a:p>
          <a:p>
            <a:pPr marL="1149680" lvl="2" indent="-191613" defTabSz="766454">
              <a:lnSpc>
                <a:spcPct val="100000"/>
              </a:lnSpc>
              <a:spcBef>
                <a:spcPts val="1329"/>
              </a:spcBef>
              <a:defRPr sz="1148"/>
            </a:pPr>
            <a:r>
              <a:rPr dirty="0"/>
              <a:t>shows your respect for being given this opportunity</a:t>
            </a:r>
          </a:p>
          <a:p>
            <a:pPr marL="1149680" lvl="2" indent="-191613" defTabSz="766454">
              <a:lnSpc>
                <a:spcPct val="100000"/>
              </a:lnSpc>
              <a:spcBef>
                <a:spcPts val="1329"/>
              </a:spcBef>
              <a:defRPr sz="1148"/>
            </a:pPr>
            <a:r>
              <a:rPr dirty="0"/>
              <a:t>shows them you know what’s important</a:t>
            </a:r>
          </a:p>
        </p:txBody>
      </p:sp>
      <p:pic>
        <p:nvPicPr>
          <p:cNvPr id="799" name="Shape 439" descr="Shape 43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775252115"/>
      </p:ext>
    </p:extLst>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444"/>
          <p:cNvSpPr txBox="1">
            <a:spLocks noGrp="1"/>
          </p:cNvSpPr>
          <p:nvPr>
            <p:ph type="title" idx="4294967295"/>
          </p:nvPr>
        </p:nvSpPr>
        <p:spPr>
          <a:xfrm>
            <a:off x="411529" y="-237470"/>
            <a:ext cx="8594333" cy="469508"/>
          </a:xfrm>
          <a:prstGeom prst="rect">
            <a:avLst/>
          </a:prstGeom>
        </p:spPr>
        <p:txBody>
          <a:bodyPr/>
          <a:lstStyle>
            <a:lvl1pPr defTabSz="585215">
              <a:defRPr sz="1792" b="1"/>
            </a:lvl1pPr>
          </a:lstStyle>
          <a:p>
            <a:r>
              <a:rPr dirty="0"/>
              <a:t>Presentation</a:t>
            </a:r>
          </a:p>
        </p:txBody>
      </p:sp>
      <p:sp>
        <p:nvSpPr>
          <p:cNvPr id="802" name="Shape 445"/>
          <p:cNvSpPr txBox="1">
            <a:spLocks noGrp="1"/>
          </p:cNvSpPr>
          <p:nvPr>
            <p:ph type="body" idx="4294967295"/>
          </p:nvPr>
        </p:nvSpPr>
        <p:spPr>
          <a:xfrm>
            <a:off x="335330" y="998504"/>
            <a:ext cx="8548026" cy="3672948"/>
          </a:xfrm>
          <a:prstGeom prst="rect">
            <a:avLst/>
          </a:prstGeom>
        </p:spPr>
        <p:txBody>
          <a:bodyPr/>
          <a:lstStyle/>
          <a:p>
            <a:pPr marL="467350" indent="-350512">
              <a:lnSpc>
                <a:spcPct val="100000"/>
              </a:lnSpc>
              <a:spcBef>
                <a:spcPts val="1022"/>
              </a:spcBef>
            </a:pPr>
            <a:r>
              <a:rPr dirty="0"/>
              <a:t>present your recommendations</a:t>
            </a:r>
          </a:p>
          <a:p>
            <a:pPr marL="934700" lvl="1" indent="-233675">
              <a:lnSpc>
                <a:spcPct val="100000"/>
              </a:lnSpc>
              <a:spcBef>
                <a:spcPts val="1022"/>
              </a:spcBef>
              <a:defRPr sz="1600"/>
            </a:pPr>
            <a:r>
              <a:rPr dirty="0"/>
              <a:t>be concise and confident</a:t>
            </a:r>
          </a:p>
          <a:p>
            <a:pPr marL="934700" lvl="1" indent="-233675">
              <a:lnSpc>
                <a:spcPct val="100000"/>
              </a:lnSpc>
              <a:defRPr sz="1600"/>
            </a:pPr>
            <a:r>
              <a:rPr dirty="0"/>
              <a:t>execs want to be able to make a decision </a:t>
            </a:r>
            <a:r>
              <a:rPr i="1" dirty="0"/>
              <a:t>soon</a:t>
            </a:r>
          </a:p>
          <a:p>
            <a:pPr marL="1402050" lvl="2" indent="-233675">
              <a:lnSpc>
                <a:spcPct val="100000"/>
              </a:lnSpc>
              <a:defRPr sz="1400"/>
            </a:pPr>
            <a:r>
              <a:rPr dirty="0"/>
              <a:t>give them what they need</a:t>
            </a:r>
          </a:p>
          <a:p>
            <a:pPr marL="1402050" lvl="2" indent="-233675">
              <a:lnSpc>
                <a:spcPct val="100000"/>
              </a:lnSpc>
              <a:spcBef>
                <a:spcPts val="1022"/>
              </a:spcBef>
              <a:defRPr sz="1400"/>
            </a:pPr>
            <a:r>
              <a:rPr dirty="0"/>
              <a:t>multiple options are even better than go/no-go</a:t>
            </a:r>
          </a:p>
          <a:p>
            <a:pPr marL="934700" lvl="1" indent="-233675">
              <a:lnSpc>
                <a:spcPct val="100000"/>
              </a:lnSpc>
              <a:defRPr sz="1600"/>
            </a:pPr>
            <a:r>
              <a:rPr dirty="0"/>
              <a:t>rehearse answers to the following:</a:t>
            </a:r>
          </a:p>
          <a:p>
            <a:pPr marL="1402050" lvl="2" indent="-233675">
              <a:lnSpc>
                <a:spcPct val="100000"/>
              </a:lnSpc>
              <a:defRPr sz="1400"/>
            </a:pPr>
            <a:r>
              <a:rPr dirty="0"/>
              <a:t>what are our competitors doing?</a:t>
            </a:r>
          </a:p>
          <a:p>
            <a:pPr marL="1402050" lvl="2" indent="-233675">
              <a:lnSpc>
                <a:spcPct val="100000"/>
              </a:lnSpc>
              <a:defRPr sz="1400"/>
            </a:pPr>
            <a:r>
              <a:rPr dirty="0"/>
              <a:t>what </a:t>
            </a:r>
            <a:r>
              <a:rPr i="1" dirty="0"/>
              <a:t>you </a:t>
            </a:r>
            <a:r>
              <a:rPr dirty="0"/>
              <a:t>would do (and why)?</a:t>
            </a:r>
          </a:p>
          <a:p>
            <a:pPr marL="1402050" lvl="2" indent="-233675">
              <a:lnSpc>
                <a:spcPct val="100000"/>
              </a:lnSpc>
              <a:spcBef>
                <a:spcPts val="1022"/>
              </a:spcBef>
              <a:defRPr sz="1400"/>
            </a:pPr>
            <a:r>
              <a:rPr dirty="0"/>
              <a:t>what if you’re wrong?</a:t>
            </a:r>
          </a:p>
          <a:p>
            <a:pPr marL="934700" lvl="1" indent="-233675">
              <a:lnSpc>
                <a:spcPct val="100000"/>
              </a:lnSpc>
              <a:defRPr sz="1600"/>
            </a:pPr>
            <a:r>
              <a:rPr dirty="0"/>
              <a:t>they don’t want to hear, “we need to do further study”</a:t>
            </a:r>
          </a:p>
          <a:p>
            <a:pPr marL="1402050" lvl="2" indent="-233675">
              <a:lnSpc>
                <a:spcPct val="100000"/>
              </a:lnSpc>
              <a:defRPr sz="1400"/>
            </a:pPr>
            <a:r>
              <a:rPr dirty="0"/>
              <a:t>may come out if the discussion goes deep enough, anyway</a:t>
            </a:r>
          </a:p>
          <a:p>
            <a:pPr marL="1402050" lvl="2" indent="-233675">
              <a:lnSpc>
                <a:spcPct val="100000"/>
              </a:lnSpc>
              <a:spcBef>
                <a:spcPts val="1022"/>
              </a:spcBef>
              <a:defRPr sz="1400"/>
            </a:pPr>
            <a:r>
              <a:rPr dirty="0"/>
              <a:t>don’t offer it unless you get pinned on something you can’t answer</a:t>
            </a:r>
          </a:p>
        </p:txBody>
      </p:sp>
      <p:pic>
        <p:nvPicPr>
          <p:cNvPr id="803" name="Shape 446" descr="Shape 446"/>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879010456"/>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Shape 451"/>
          <p:cNvSpPr txBox="1"/>
          <p:nvPr/>
        </p:nvSpPr>
        <p:spPr>
          <a:xfrm>
            <a:off x="359221" y="722260"/>
            <a:ext cx="5159669" cy="4240664"/>
          </a:xfrm>
          <a:prstGeom prst="rect">
            <a:avLst/>
          </a:prstGeom>
          <a:ln w="12700">
            <a:miter lim="400000"/>
          </a:ln>
          <a:extLst>
            <a:ext uri="{C572A759-6A51-4108-AA02-DFA0A04FC94B}">
              <ma14:wrappingTextBoxFlag xmlns:ma14="http://schemas.microsoft.com/office/mac/drawingml/2011/main" val="1"/>
            </a:ext>
          </a:extLst>
        </p:spPr>
        <p:txBody>
          <a:bodyPr lIns="93456" tIns="93456" rIns="93456" bIns="93456" anchor="b">
            <a:spAutoFit/>
          </a:bodyPr>
          <a:lstStyle/>
          <a:p>
            <a:pPr>
              <a:defRPr sz="5200" b="1">
                <a:latin typeface="+mj-lt"/>
                <a:ea typeface="+mj-ea"/>
                <a:cs typeface="+mj-cs"/>
                <a:sym typeface="Helvetica Neue"/>
              </a:defRPr>
            </a:pPr>
            <a:r>
              <a:rPr sz="5315" dirty="0"/>
              <a:t>Group Exercise:</a:t>
            </a:r>
            <a:br>
              <a:rPr sz="5315" dirty="0"/>
            </a:br>
            <a:r>
              <a:rPr sz="3680" dirty="0"/>
              <a:t>Data Science in</a:t>
            </a:r>
            <a:r>
              <a:rPr sz="5315" dirty="0"/>
              <a:t> </a:t>
            </a:r>
            <a:r>
              <a:rPr sz="3680" b="0" i="1" dirty="0"/>
              <a:t>Business</a:t>
            </a:r>
          </a:p>
          <a:p>
            <a:pPr>
              <a:defRPr sz="2400" b="1">
                <a:solidFill>
                  <a:schemeClr val="accent2">
                    <a:lumOff val="21764"/>
                  </a:schemeClr>
                </a:solidFill>
                <a:latin typeface="+mj-lt"/>
                <a:ea typeface="+mj-ea"/>
                <a:cs typeface="+mj-cs"/>
                <a:sym typeface="Helvetica Neue"/>
              </a:defRPr>
            </a:pPr>
            <a:r>
              <a:rPr sz="3680" b="0" i="1" dirty="0"/>
              <a:t/>
            </a:r>
            <a:br>
              <a:rPr sz="3680" b="0" i="1" dirty="0"/>
            </a:br>
            <a:r>
              <a:rPr sz="2453" dirty="0"/>
              <a:t>Part 1: Pitch </a:t>
            </a:r>
            <a:r>
              <a:rPr lang="en-GB" sz="2453" dirty="0" smtClean="0"/>
              <a:t>Your</a:t>
            </a:r>
            <a:r>
              <a:rPr sz="2453" dirty="0" smtClean="0"/>
              <a:t> </a:t>
            </a:r>
            <a:r>
              <a:rPr sz="2453" dirty="0"/>
              <a:t>Project</a:t>
            </a:r>
          </a:p>
        </p:txBody>
      </p:sp>
      <p:pic>
        <p:nvPicPr>
          <p:cNvPr id="806" name="Shape 452" descr="Shape 452"/>
          <p:cNvPicPr>
            <a:picLocks noChangeAspect="1"/>
          </p:cNvPicPr>
          <p:nvPr/>
        </p:nvPicPr>
        <p:blipFill>
          <a:blip r:embed="rId2">
            <a:extLst/>
          </a:blip>
          <a:stretch>
            <a:fillRect/>
          </a:stretch>
        </p:blipFill>
        <p:spPr>
          <a:xfrm>
            <a:off x="6292482" y="1643657"/>
            <a:ext cx="2501149" cy="3123323"/>
          </a:xfrm>
          <a:prstGeom prst="rect">
            <a:avLst/>
          </a:prstGeom>
          <a:ln w="12700">
            <a:miter lim="400000"/>
          </a:ln>
        </p:spPr>
      </p:pic>
    </p:spTree>
    <p:extLst>
      <p:ext uri="{BB962C8B-B14F-4D97-AF65-F5344CB8AC3E}">
        <p14:creationId xmlns:p14="http://schemas.microsoft.com/office/powerpoint/2010/main" val="988726279"/>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 name="Shape 458"/>
          <p:cNvSpPr txBox="1">
            <a:spLocks noGrp="1"/>
          </p:cNvSpPr>
          <p:nvPr>
            <p:ph type="body" idx="4294967295"/>
          </p:nvPr>
        </p:nvSpPr>
        <p:spPr>
          <a:xfrm>
            <a:off x="335330" y="1012970"/>
            <a:ext cx="8548026" cy="3534949"/>
          </a:xfrm>
          <a:prstGeom prst="rect">
            <a:avLst/>
          </a:prstGeom>
        </p:spPr>
        <p:txBody>
          <a:bodyPr/>
          <a:lstStyle/>
          <a:p>
            <a:pPr marL="336492" indent="-252369" defTabSz="672984">
              <a:lnSpc>
                <a:spcPct val="100000"/>
              </a:lnSpc>
              <a:spcBef>
                <a:spcPts val="716"/>
              </a:spcBef>
              <a:buFontTx/>
              <a:buAutoNum type="arabicPeriod"/>
              <a:defRPr sz="1296"/>
            </a:pPr>
            <a:r>
              <a:rPr sz="1600" dirty="0"/>
              <a:t>Prepare a 2-minute pitch for </a:t>
            </a:r>
            <a:r>
              <a:rPr lang="en-GB" sz="1600" dirty="0" smtClean="0"/>
              <a:t>your</a:t>
            </a:r>
            <a:r>
              <a:rPr sz="1600" dirty="0" smtClean="0"/>
              <a:t> </a:t>
            </a:r>
            <a:r>
              <a:rPr sz="1600" dirty="0"/>
              <a:t>project </a:t>
            </a:r>
            <a:br>
              <a:rPr sz="1600" dirty="0"/>
            </a:br>
            <a:endParaRPr lang="en-GB" sz="1600" dirty="0"/>
          </a:p>
          <a:p>
            <a:pPr marL="336492" indent="-252369" defTabSz="672984">
              <a:lnSpc>
                <a:spcPct val="100000"/>
              </a:lnSpc>
              <a:spcBef>
                <a:spcPts val="716"/>
              </a:spcBef>
              <a:buFontTx/>
              <a:buAutoNum type="arabicPeriod"/>
              <a:defRPr sz="1296"/>
            </a:pPr>
            <a:r>
              <a:rPr sz="1600" dirty="0" smtClean="0"/>
              <a:t>Include</a:t>
            </a:r>
            <a:r>
              <a:rPr sz="1600" dirty="0"/>
              <a:t>:</a:t>
            </a:r>
          </a:p>
          <a:p>
            <a:pPr marL="672984" lvl="1" indent="-168246" defTabSz="672984">
              <a:lnSpc>
                <a:spcPct val="100000"/>
              </a:lnSpc>
              <a:spcBef>
                <a:spcPts val="1124"/>
              </a:spcBef>
              <a:buFontTx/>
              <a:buAutoNum type="alphaLcPeriod"/>
              <a:defRPr sz="1152"/>
            </a:pPr>
            <a:r>
              <a:rPr sz="1400" dirty="0"/>
              <a:t>background (the problem you want to solve)</a:t>
            </a:r>
          </a:p>
          <a:p>
            <a:pPr marL="1009476" lvl="2" indent="-168246" defTabSz="672984">
              <a:lnSpc>
                <a:spcPct val="100000"/>
              </a:lnSpc>
              <a:spcBef>
                <a:spcPts val="1124"/>
              </a:spcBef>
              <a:defRPr sz="1008"/>
            </a:pPr>
            <a:r>
              <a:rPr sz="1100" dirty="0"/>
              <a:t>assume the audience is familiar with the issues at some level</a:t>
            </a:r>
          </a:p>
          <a:p>
            <a:pPr marL="672984" lvl="1" indent="-168246" defTabSz="672984">
              <a:lnSpc>
                <a:spcPct val="100000"/>
              </a:lnSpc>
              <a:spcBef>
                <a:spcPts val="1124"/>
              </a:spcBef>
              <a:buFontTx/>
              <a:buAutoNum type="alphaLcPeriod"/>
              <a:defRPr sz="1152"/>
            </a:pPr>
            <a:r>
              <a:rPr sz="1400" dirty="0"/>
              <a:t>strategy (what you will use to solve it and what resources it will consume)</a:t>
            </a:r>
          </a:p>
          <a:p>
            <a:pPr marL="1009476" lvl="2" indent="-168246" defTabSz="672984">
              <a:lnSpc>
                <a:spcPct val="100000"/>
              </a:lnSpc>
              <a:spcBef>
                <a:spcPts val="1124"/>
              </a:spcBef>
              <a:defRPr sz="1008"/>
            </a:pPr>
            <a:r>
              <a:rPr sz="1100" dirty="0"/>
              <a:t>don’t get too technical</a:t>
            </a:r>
          </a:p>
          <a:p>
            <a:pPr marL="672984" lvl="1" indent="-168246" defTabSz="672984">
              <a:lnSpc>
                <a:spcPct val="100000"/>
              </a:lnSpc>
              <a:spcBef>
                <a:spcPts val="1124"/>
              </a:spcBef>
              <a:buFontTx/>
              <a:buAutoNum type="alphaLcPeriod"/>
              <a:defRPr sz="1152"/>
            </a:pPr>
            <a:r>
              <a:rPr sz="1400" dirty="0"/>
              <a:t>value proposition (what the Business will get for its investment)</a:t>
            </a:r>
          </a:p>
          <a:p>
            <a:pPr marL="1009476" lvl="2" indent="-168246" defTabSz="672984">
              <a:lnSpc>
                <a:spcPct val="100000"/>
              </a:lnSpc>
              <a:spcBef>
                <a:spcPts val="716"/>
              </a:spcBef>
              <a:defRPr sz="1008"/>
            </a:pPr>
            <a:r>
              <a:rPr sz="1100" dirty="0"/>
              <a:t>make this compelling but don’t over-promise</a:t>
            </a:r>
          </a:p>
          <a:p>
            <a:pPr marL="336492" indent="-168246" defTabSz="672984">
              <a:lnSpc>
                <a:spcPct val="100000"/>
              </a:lnSpc>
              <a:spcBef>
                <a:spcPts val="1124"/>
              </a:spcBef>
              <a:buFontTx/>
              <a:buAutoNum type="arabicPeriod"/>
              <a:defRPr sz="1296"/>
            </a:pPr>
            <a:r>
              <a:rPr sz="1600" dirty="0"/>
              <a:t>Pretend you have been given the chance to propose your project to the executives; present it to the class.</a:t>
            </a:r>
          </a:p>
          <a:p>
            <a:pPr defTabSz="672984">
              <a:lnSpc>
                <a:spcPct val="100000"/>
              </a:lnSpc>
              <a:spcBef>
                <a:spcPts val="1124"/>
              </a:spcBef>
              <a:buClr>
                <a:schemeClr val="accent2">
                  <a:lumOff val="21764"/>
                </a:schemeClr>
              </a:buClr>
              <a:defRPr sz="1296" b="1" i="1">
                <a:solidFill>
                  <a:schemeClr val="accent5"/>
                </a:solidFill>
              </a:defRPr>
            </a:pPr>
            <a:r>
              <a:rPr sz="1600" dirty="0"/>
              <a:t>10 minutes to prepare; 2 minutes per pitch</a:t>
            </a:r>
          </a:p>
        </p:txBody>
      </p:sp>
      <p:pic>
        <p:nvPicPr>
          <p:cNvPr id="810" name="Shape 459" descr="Shape 45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5" name="Rectangle 4"/>
          <p:cNvSpPr/>
          <p:nvPr/>
        </p:nvSpPr>
        <p:spPr>
          <a:xfrm>
            <a:off x="373203" y="448655"/>
            <a:ext cx="2686954" cy="446276"/>
          </a:xfrm>
          <a:prstGeom prst="rect">
            <a:avLst/>
          </a:prstGeom>
        </p:spPr>
        <p:txBody>
          <a:bodyPr wrap="none">
            <a:spAutoFit/>
          </a:bodyPr>
          <a:lstStyle/>
          <a:p>
            <a:pPr algn="l"/>
            <a:r>
              <a:rPr lang="en-GB" dirty="0" smtClean="0">
                <a:solidFill>
                  <a:srgbClr val="FFFFFF"/>
                </a:solidFill>
              </a:rPr>
              <a:t>Pitch your project</a:t>
            </a:r>
            <a:endParaRPr lang="en-US" dirty="0">
              <a:solidFill>
                <a:srgbClr val="FFFFFF"/>
              </a:solidFill>
            </a:endParaRPr>
          </a:p>
        </p:txBody>
      </p:sp>
    </p:spTree>
    <p:extLst>
      <p:ext uri="{BB962C8B-B14F-4D97-AF65-F5344CB8AC3E}">
        <p14:creationId xmlns:p14="http://schemas.microsoft.com/office/powerpoint/2010/main" val="294110667"/>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2" name="Shape 464" descr="Shape 464"/>
          <p:cNvPicPr>
            <a:picLocks noChangeAspect="1"/>
          </p:cNvPicPr>
          <p:nvPr/>
        </p:nvPicPr>
        <p:blipFill>
          <a:blip r:embed="rId2">
            <a:extLst/>
          </a:blip>
          <a:srcRect t="1272" b="13910"/>
          <a:stretch>
            <a:fillRect/>
          </a:stretch>
        </p:blipFill>
        <p:spPr>
          <a:xfrm>
            <a:off x="7886" y="-1"/>
            <a:ext cx="9347250" cy="5257800"/>
          </a:xfrm>
          <a:prstGeom prst="rect">
            <a:avLst/>
          </a:prstGeom>
          <a:ln w="12700">
            <a:miter lim="400000"/>
          </a:ln>
        </p:spPr>
      </p:pic>
      <p:sp>
        <p:nvSpPr>
          <p:cNvPr id="813" name="Shape 465"/>
          <p:cNvSpPr txBox="1">
            <a:spLocks noGrp="1"/>
          </p:cNvSpPr>
          <p:nvPr>
            <p:ph type="title" idx="4294967295"/>
          </p:nvPr>
        </p:nvSpPr>
        <p:spPr>
          <a:xfrm>
            <a:off x="351353" y="269891"/>
            <a:ext cx="8496506" cy="764829"/>
          </a:xfrm>
          <a:prstGeom prst="rect">
            <a:avLst/>
          </a:prstGeom>
        </p:spPr>
        <p:txBody>
          <a:bodyPr/>
          <a:lstStyle>
            <a:lvl1pPr defTabSz="566927">
              <a:defRPr sz="1984" b="1"/>
            </a:lvl1pPr>
          </a:lstStyle>
          <a:p>
            <a:r>
              <a:t>How did we go?</a:t>
            </a:r>
          </a:p>
        </p:txBody>
      </p:sp>
    </p:spTree>
    <p:extLst>
      <p:ext uri="{BB962C8B-B14F-4D97-AF65-F5344CB8AC3E}">
        <p14:creationId xmlns:p14="http://schemas.microsoft.com/office/powerpoint/2010/main" val="1758108522"/>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Shape 470"/>
          <p:cNvSpPr txBox="1">
            <a:spLocks noGrp="1"/>
          </p:cNvSpPr>
          <p:nvPr>
            <p:ph type="title" idx="4294967295"/>
          </p:nvPr>
        </p:nvSpPr>
        <p:spPr>
          <a:xfrm>
            <a:off x="711684" y="2154730"/>
            <a:ext cx="7860789" cy="1016293"/>
          </a:xfrm>
          <a:prstGeom prst="rect">
            <a:avLst/>
          </a:prstGeom>
        </p:spPr>
        <p:txBody>
          <a:bodyPr lIns="50753" tIns="50753" rIns="50753" bIns="50753"/>
          <a:lstStyle>
            <a:lvl1pPr algn="ctr">
              <a:defRPr sz="4800" b="1">
                <a:solidFill>
                  <a:srgbClr val="E8E8E8"/>
                </a:solidFill>
              </a:defRPr>
            </a:lvl1pPr>
          </a:lstStyle>
          <a:p>
            <a:r>
              <a:t>Politics</a:t>
            </a:r>
          </a:p>
        </p:txBody>
      </p:sp>
    </p:spTree>
    <p:extLst>
      <p:ext uri="{BB962C8B-B14F-4D97-AF65-F5344CB8AC3E}">
        <p14:creationId xmlns:p14="http://schemas.microsoft.com/office/powerpoint/2010/main" val="1302430181"/>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&amp; GitHub </a:t>
            </a:r>
            <a:r>
              <a:rPr lang="mr-IN" dirty="0" smtClean="0"/>
              <a:t>–</a:t>
            </a:r>
            <a:r>
              <a:rPr lang="en-US" dirty="0" smtClean="0"/>
              <a:t> 1 Pager Guide!</a:t>
            </a:r>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56849"/>
          <a:stretch/>
        </p:blipFill>
        <p:spPr>
          <a:xfrm>
            <a:off x="1285568" y="934064"/>
            <a:ext cx="7347155" cy="4486476"/>
          </a:xfrm>
          <a:prstGeom prst="rect">
            <a:avLst/>
          </a:prstGeom>
        </p:spPr>
      </p:pic>
    </p:spTree>
    <p:extLst>
      <p:ext uri="{BB962C8B-B14F-4D97-AF65-F5344CB8AC3E}">
        <p14:creationId xmlns:p14="http://schemas.microsoft.com/office/powerpoint/2010/main" val="1462849451"/>
      </p:ext>
    </p:extLst>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475"/>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t>Networking</a:t>
            </a:r>
          </a:p>
        </p:txBody>
      </p:sp>
      <p:sp>
        <p:nvSpPr>
          <p:cNvPr id="818" name="Shape 476"/>
          <p:cNvSpPr txBox="1">
            <a:spLocks noGrp="1"/>
          </p:cNvSpPr>
          <p:nvPr>
            <p:ph type="body" idx="4294967295"/>
          </p:nvPr>
        </p:nvSpPr>
        <p:spPr>
          <a:xfrm>
            <a:off x="335328" y="944074"/>
            <a:ext cx="6785615" cy="3672948"/>
          </a:xfrm>
          <a:prstGeom prst="rect">
            <a:avLst/>
          </a:prstGeom>
        </p:spPr>
        <p:txBody>
          <a:bodyPr/>
          <a:lstStyle/>
          <a:p>
            <a:pPr>
              <a:lnSpc>
                <a:spcPct val="100000"/>
              </a:lnSpc>
              <a:buClr>
                <a:schemeClr val="accent2">
                  <a:lumOff val="21764"/>
                </a:schemeClr>
              </a:buClr>
              <a:defRPr>
                <a:solidFill>
                  <a:schemeClr val="accent2">
                    <a:lumOff val="21764"/>
                  </a:schemeClr>
                </a:solidFill>
              </a:defRPr>
            </a:pPr>
            <a:endParaRPr>
              <a:solidFill>
                <a:srgbClr val="000000"/>
              </a:solidFill>
            </a:endParaRPr>
          </a:p>
          <a:p>
            <a:pPr>
              <a:lnSpc>
                <a:spcPct val="100000"/>
              </a:lnSpc>
              <a:buClr>
                <a:schemeClr val="accent2">
                  <a:lumOff val="21764"/>
                </a:schemeClr>
              </a:buClr>
              <a:defRPr b="1" i="1"/>
            </a:pPr>
            <a:r>
              <a:t>Why network?</a:t>
            </a:r>
          </a:p>
        </p:txBody>
      </p:sp>
      <p:pic>
        <p:nvPicPr>
          <p:cNvPr id="819" name="Shape 477" descr="Shape 477"/>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643238196"/>
      </p:ext>
    </p:extLst>
  </p:cSld>
  <p:clrMapOvr>
    <a:masterClrMapping/>
  </p:clrMapOvr>
  <p:transition spd="med"/>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 name="Shape 482"/>
          <p:cNvSpPr txBox="1">
            <a:spLocks noGrp="1"/>
          </p:cNvSpPr>
          <p:nvPr>
            <p:ph type="title" idx="4294967295"/>
          </p:nvPr>
        </p:nvSpPr>
        <p:spPr>
          <a:xfrm>
            <a:off x="346215" y="-183042"/>
            <a:ext cx="8594333" cy="469508"/>
          </a:xfrm>
          <a:prstGeom prst="rect">
            <a:avLst/>
          </a:prstGeom>
        </p:spPr>
        <p:txBody>
          <a:bodyPr/>
          <a:lstStyle>
            <a:lvl1pPr defTabSz="585215">
              <a:defRPr sz="1792" b="1"/>
            </a:lvl1pPr>
          </a:lstStyle>
          <a:p>
            <a:r>
              <a:t>Networking</a:t>
            </a:r>
          </a:p>
        </p:txBody>
      </p:sp>
      <p:sp>
        <p:nvSpPr>
          <p:cNvPr id="822" name="Shape 483"/>
          <p:cNvSpPr txBox="1">
            <a:spLocks noGrp="1"/>
          </p:cNvSpPr>
          <p:nvPr>
            <p:ph type="body" idx="4294967295"/>
          </p:nvPr>
        </p:nvSpPr>
        <p:spPr>
          <a:xfrm>
            <a:off x="335328" y="944074"/>
            <a:ext cx="6785615" cy="3672948"/>
          </a:xfrm>
          <a:prstGeom prst="rect">
            <a:avLst/>
          </a:prstGeom>
        </p:spPr>
        <p:txBody>
          <a:bodyPr/>
          <a:lstStyle/>
          <a:p>
            <a:pPr marL="467350" indent="-233675">
              <a:lnSpc>
                <a:spcPct val="100000"/>
              </a:lnSpc>
            </a:pPr>
            <a:r>
              <a:rPr dirty="0"/>
              <a:t>external</a:t>
            </a:r>
          </a:p>
          <a:p>
            <a:pPr marL="934700" lvl="1" indent="-233675">
              <a:lnSpc>
                <a:spcPct val="100000"/>
              </a:lnSpc>
              <a:defRPr sz="1600"/>
            </a:pPr>
            <a:r>
              <a:rPr dirty="0"/>
              <a:t>keep on top of your game</a:t>
            </a:r>
          </a:p>
          <a:p>
            <a:pPr marL="934700" lvl="1" indent="-233675">
              <a:lnSpc>
                <a:spcPct val="100000"/>
              </a:lnSpc>
              <a:defRPr sz="1600"/>
            </a:pPr>
            <a:r>
              <a:rPr dirty="0"/>
              <a:t>meet like-minded people</a:t>
            </a:r>
          </a:p>
          <a:p>
            <a:pPr marL="934700" lvl="1" indent="-233675">
              <a:lnSpc>
                <a:spcPct val="100000"/>
              </a:lnSpc>
              <a:defRPr sz="1600"/>
            </a:pPr>
            <a:r>
              <a:rPr dirty="0"/>
              <a:t>discover interesting topics &amp; techniques</a:t>
            </a:r>
          </a:p>
          <a:p>
            <a:pPr marL="934700" lvl="1" indent="-233675">
              <a:lnSpc>
                <a:spcPct val="100000"/>
              </a:lnSpc>
              <a:spcBef>
                <a:spcPts val="1022"/>
              </a:spcBef>
              <a:defRPr sz="1600"/>
            </a:pPr>
            <a:r>
              <a:rPr dirty="0"/>
              <a:t>assist in finding new roles</a:t>
            </a:r>
          </a:p>
          <a:p>
            <a:pPr marL="467350" indent="-233675">
              <a:lnSpc>
                <a:spcPct val="100000"/>
              </a:lnSpc>
            </a:pPr>
            <a:r>
              <a:rPr dirty="0"/>
              <a:t>internal</a:t>
            </a:r>
          </a:p>
          <a:p>
            <a:pPr marL="934700" lvl="1" indent="-233675">
              <a:lnSpc>
                <a:spcPct val="100000"/>
              </a:lnSpc>
              <a:defRPr sz="1600"/>
            </a:pPr>
            <a:r>
              <a:rPr dirty="0"/>
              <a:t>who's good at what</a:t>
            </a:r>
          </a:p>
          <a:p>
            <a:pPr marL="934700" lvl="1" indent="-233675">
              <a:lnSpc>
                <a:spcPct val="100000"/>
              </a:lnSpc>
              <a:defRPr sz="1600"/>
            </a:pPr>
            <a:r>
              <a:rPr dirty="0"/>
              <a:t>who shares your vision</a:t>
            </a:r>
          </a:p>
          <a:p>
            <a:pPr marL="934700" lvl="1" indent="-233675">
              <a:lnSpc>
                <a:spcPct val="100000"/>
              </a:lnSpc>
              <a:defRPr sz="1600"/>
            </a:pPr>
            <a:r>
              <a:rPr dirty="0"/>
              <a:t>who should you have on your side</a:t>
            </a:r>
          </a:p>
          <a:p>
            <a:pPr marL="934700" lvl="1" indent="-233675">
              <a:lnSpc>
                <a:spcPct val="100000"/>
              </a:lnSpc>
              <a:defRPr sz="1600"/>
            </a:pPr>
            <a:r>
              <a:rPr dirty="0"/>
              <a:t>who should you watch out for</a:t>
            </a:r>
          </a:p>
          <a:p>
            <a:pPr marL="934700" lvl="1" indent="-233675">
              <a:lnSpc>
                <a:spcPct val="100000"/>
              </a:lnSpc>
              <a:defRPr sz="1600"/>
            </a:pPr>
            <a:r>
              <a:rPr dirty="0"/>
              <a:t>who is supporting whom</a:t>
            </a:r>
          </a:p>
          <a:p>
            <a:pPr marL="934700" lvl="1" indent="-233675">
              <a:lnSpc>
                <a:spcPct val="100000"/>
              </a:lnSpc>
              <a:defRPr sz="1600"/>
            </a:pPr>
            <a:r>
              <a:rPr dirty="0"/>
              <a:t>who is influencing whom</a:t>
            </a:r>
          </a:p>
        </p:txBody>
      </p:sp>
      <p:pic>
        <p:nvPicPr>
          <p:cNvPr id="823" name="Shape 484" descr="Shape 484"/>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pic>
        <p:nvPicPr>
          <p:cNvPr id="824" name="Shape 485" descr="Shape 485"/>
          <p:cNvPicPr>
            <a:picLocks noChangeAspect="1"/>
          </p:cNvPicPr>
          <p:nvPr/>
        </p:nvPicPr>
        <p:blipFill>
          <a:blip r:embed="rId3">
            <a:extLst/>
          </a:blip>
          <a:stretch>
            <a:fillRect/>
          </a:stretch>
        </p:blipFill>
        <p:spPr>
          <a:xfrm>
            <a:off x="6370736" y="944074"/>
            <a:ext cx="1743834" cy="1290097"/>
          </a:xfrm>
          <a:prstGeom prst="rect">
            <a:avLst/>
          </a:prstGeom>
          <a:ln w="12700">
            <a:miter lim="400000"/>
          </a:ln>
        </p:spPr>
      </p:pic>
    </p:spTree>
    <p:extLst>
      <p:ext uri="{BB962C8B-B14F-4D97-AF65-F5344CB8AC3E}">
        <p14:creationId xmlns:p14="http://schemas.microsoft.com/office/powerpoint/2010/main" val="471681174"/>
      </p:ext>
    </p:extLst>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Shape 490"/>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t>Organisational Politics</a:t>
            </a:r>
          </a:p>
        </p:txBody>
      </p:sp>
      <p:sp>
        <p:nvSpPr>
          <p:cNvPr id="827" name="Shape 491"/>
          <p:cNvSpPr txBox="1">
            <a:spLocks noGrp="1"/>
          </p:cNvSpPr>
          <p:nvPr>
            <p:ph type="body" idx="4294967295"/>
          </p:nvPr>
        </p:nvSpPr>
        <p:spPr>
          <a:xfrm>
            <a:off x="1035449" y="1385086"/>
            <a:ext cx="7194093" cy="3231961"/>
          </a:xfrm>
          <a:prstGeom prst="rect">
            <a:avLst/>
          </a:prstGeom>
        </p:spPr>
        <p:txBody>
          <a:bodyPr/>
          <a:lstStyle/>
          <a:p>
            <a:pPr>
              <a:lnSpc>
                <a:spcPct val="100000"/>
              </a:lnSpc>
              <a:buClr>
                <a:schemeClr val="accent2">
                  <a:lumOff val="21764"/>
                </a:schemeClr>
              </a:buClr>
              <a:buSzTx/>
              <a:buNone/>
              <a:defRPr sz="2400" i="1">
                <a:latin typeface="Times New Roman"/>
                <a:ea typeface="Times New Roman"/>
                <a:cs typeface="Times New Roman"/>
                <a:sym typeface="Times New Roman"/>
              </a:defRPr>
            </a:pPr>
            <a:r>
              <a:t>“While most people are wary of organisational politics, politically savvy leaders know how to manage them. They take initiative, and they forge consensus. Ultimately, the help others maximise their impact, so the organisation can continue to thrive in a highly competitive future.”</a:t>
            </a:r>
          </a:p>
          <a:p>
            <a:pPr algn="r">
              <a:lnSpc>
                <a:spcPct val="100000"/>
              </a:lnSpc>
              <a:buClr>
                <a:schemeClr val="accent2">
                  <a:lumOff val="21764"/>
                </a:schemeClr>
              </a:buClr>
              <a:buSzTx/>
              <a:buNone/>
              <a:defRPr sz="1400" i="1"/>
            </a:pPr>
            <a:r>
              <a:t>Political Savvy</a:t>
            </a:r>
            <a:r>
              <a:rPr i="0"/>
              <a:t>, Joel R DeLucca</a:t>
            </a:r>
            <a:br>
              <a:rPr i="0"/>
            </a:br>
            <a:r>
              <a:rPr i="0"/>
              <a:t>EBG Publications, 1999</a:t>
            </a:r>
          </a:p>
        </p:txBody>
      </p:sp>
      <p:pic>
        <p:nvPicPr>
          <p:cNvPr id="828" name="Shape 492" descr="Shape 492"/>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183350341"/>
      </p:ext>
    </p:extLst>
  </p:cSld>
  <p:clrMapOvr>
    <a:masterClrMapping/>
  </p:clrMapOvr>
  <p:transition spd="med"/>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 name="Shape 497"/>
          <p:cNvSpPr txBox="1">
            <a:spLocks noGrp="1"/>
          </p:cNvSpPr>
          <p:nvPr>
            <p:ph type="title" idx="4294967295"/>
          </p:nvPr>
        </p:nvSpPr>
        <p:spPr>
          <a:xfrm>
            <a:off x="389758" y="-237471"/>
            <a:ext cx="8594333" cy="469508"/>
          </a:xfrm>
          <a:prstGeom prst="rect">
            <a:avLst/>
          </a:prstGeom>
        </p:spPr>
        <p:txBody>
          <a:bodyPr/>
          <a:lstStyle>
            <a:lvl1pPr defTabSz="585215">
              <a:defRPr sz="1792" b="1"/>
            </a:lvl1pPr>
          </a:lstStyle>
          <a:p>
            <a:r>
              <a:t>Organisational Politics</a:t>
            </a:r>
          </a:p>
        </p:txBody>
      </p:sp>
      <p:sp>
        <p:nvSpPr>
          <p:cNvPr id="831" name="Shape 498"/>
          <p:cNvSpPr txBox="1">
            <a:spLocks noGrp="1"/>
          </p:cNvSpPr>
          <p:nvPr>
            <p:ph type="body" idx="4294967295"/>
          </p:nvPr>
        </p:nvSpPr>
        <p:spPr>
          <a:xfrm>
            <a:off x="335330" y="944074"/>
            <a:ext cx="8548026" cy="3672948"/>
          </a:xfrm>
          <a:prstGeom prst="rect">
            <a:avLst/>
          </a:prstGeom>
        </p:spPr>
        <p:txBody>
          <a:bodyPr/>
          <a:lstStyle/>
          <a:p>
            <a:pPr>
              <a:lnSpc>
                <a:spcPct val="100000"/>
              </a:lnSpc>
              <a:buClr>
                <a:schemeClr val="accent2">
                  <a:lumOff val="21764"/>
                </a:schemeClr>
              </a:buClr>
              <a:buSzTx/>
              <a:buNone/>
              <a:defRPr>
                <a:solidFill>
                  <a:schemeClr val="accent2">
                    <a:lumOff val="21764"/>
                  </a:schemeClr>
                </a:solidFill>
              </a:defRPr>
            </a:pPr>
            <a:endParaRPr dirty="0">
              <a:solidFill>
                <a:srgbClr val="000000"/>
              </a:solidFill>
            </a:endParaRPr>
          </a:p>
          <a:p>
            <a:pPr>
              <a:lnSpc>
                <a:spcPct val="100000"/>
              </a:lnSpc>
              <a:buClr>
                <a:schemeClr val="accent2">
                  <a:lumOff val="21764"/>
                </a:schemeClr>
              </a:buClr>
              <a:buSzTx/>
              <a:buNone/>
              <a:defRPr b="1" i="1"/>
            </a:pPr>
            <a:r>
              <a:rPr dirty="0"/>
              <a:t>Thoughts?</a:t>
            </a:r>
          </a:p>
          <a:p>
            <a:pPr>
              <a:lnSpc>
                <a:spcPct val="100000"/>
              </a:lnSpc>
              <a:buClr>
                <a:schemeClr val="accent2">
                  <a:lumOff val="21764"/>
                </a:schemeClr>
              </a:buClr>
              <a:buSzTx/>
              <a:buNone/>
              <a:defRPr>
                <a:solidFill>
                  <a:schemeClr val="accent2">
                    <a:lumOff val="21764"/>
                  </a:schemeClr>
                </a:solidFill>
              </a:defRPr>
            </a:pPr>
            <a:endParaRPr b="1" i="1" dirty="0">
              <a:solidFill>
                <a:srgbClr val="000000"/>
              </a:solidFill>
            </a:endParaRPr>
          </a:p>
          <a:p>
            <a:pPr>
              <a:lnSpc>
                <a:spcPct val="100000"/>
              </a:lnSpc>
              <a:buClr>
                <a:schemeClr val="accent2">
                  <a:lumOff val="21764"/>
                </a:schemeClr>
              </a:buClr>
              <a:buSzTx/>
              <a:buNone/>
              <a:defRPr b="1" i="1"/>
            </a:pPr>
            <a:r>
              <a:rPr dirty="0"/>
              <a:t>Impressions?</a:t>
            </a:r>
          </a:p>
          <a:p>
            <a:pPr>
              <a:lnSpc>
                <a:spcPct val="100000"/>
              </a:lnSpc>
              <a:buClr>
                <a:schemeClr val="accent2">
                  <a:lumOff val="21764"/>
                </a:schemeClr>
              </a:buClr>
              <a:buSzTx/>
              <a:buNone/>
              <a:defRPr>
                <a:solidFill>
                  <a:schemeClr val="accent2">
                    <a:lumOff val="21764"/>
                  </a:schemeClr>
                </a:solidFill>
              </a:defRPr>
            </a:pPr>
            <a:endParaRPr b="1" i="1" dirty="0">
              <a:solidFill>
                <a:srgbClr val="000000"/>
              </a:solidFill>
            </a:endParaRPr>
          </a:p>
          <a:p>
            <a:pPr>
              <a:lnSpc>
                <a:spcPct val="100000"/>
              </a:lnSpc>
              <a:buClr>
                <a:schemeClr val="accent2">
                  <a:lumOff val="21764"/>
                </a:schemeClr>
              </a:buClr>
              <a:buSzTx/>
              <a:buNone/>
              <a:defRPr b="1" i="1"/>
            </a:pPr>
            <a:r>
              <a:rPr dirty="0"/>
              <a:t>Where do you think we might be going with this?</a:t>
            </a:r>
          </a:p>
        </p:txBody>
      </p:sp>
      <p:pic>
        <p:nvPicPr>
          <p:cNvPr id="832" name="Shape 499" descr="Shape 49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723126320"/>
      </p:ext>
    </p:extLst>
  </p:cSld>
  <p:clrMapOvr>
    <a:masterClrMapping/>
  </p:clrMapOvr>
  <p:transition spd="med"/>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504"/>
          <p:cNvSpPr txBox="1">
            <a:spLocks noGrp="1"/>
          </p:cNvSpPr>
          <p:nvPr>
            <p:ph type="title" idx="4294967295"/>
          </p:nvPr>
        </p:nvSpPr>
        <p:spPr>
          <a:xfrm>
            <a:off x="367987" y="-237471"/>
            <a:ext cx="8594333" cy="469508"/>
          </a:xfrm>
          <a:prstGeom prst="rect">
            <a:avLst/>
          </a:prstGeom>
        </p:spPr>
        <p:txBody>
          <a:bodyPr/>
          <a:lstStyle>
            <a:lvl1pPr defTabSz="585215">
              <a:defRPr sz="1792" b="1"/>
            </a:lvl1pPr>
          </a:lstStyle>
          <a:p>
            <a:r>
              <a:t>Organisational Politics</a:t>
            </a:r>
          </a:p>
        </p:txBody>
      </p:sp>
      <p:sp>
        <p:nvSpPr>
          <p:cNvPr id="835" name="Shape 505"/>
          <p:cNvSpPr txBox="1">
            <a:spLocks noGrp="1"/>
          </p:cNvSpPr>
          <p:nvPr>
            <p:ph type="body" idx="4294967295"/>
          </p:nvPr>
        </p:nvSpPr>
        <p:spPr>
          <a:xfrm>
            <a:off x="335330" y="944074"/>
            <a:ext cx="8548026" cy="3672948"/>
          </a:xfrm>
          <a:prstGeom prst="rect">
            <a:avLst/>
          </a:prstGeom>
        </p:spPr>
        <p:txBody>
          <a:bodyPr/>
          <a:lstStyle/>
          <a:p>
            <a:pPr defTabSz="738413">
              <a:lnSpc>
                <a:spcPct val="100000"/>
              </a:lnSpc>
              <a:spcBef>
                <a:spcPts val="1227"/>
              </a:spcBef>
              <a:buClr>
                <a:schemeClr val="accent2">
                  <a:lumOff val="21764"/>
                </a:schemeClr>
              </a:buClr>
              <a:defRPr sz="1422"/>
            </a:pPr>
            <a:r>
              <a:rPr dirty="0"/>
              <a:t>Acceptance of a proposal depends on building support</a:t>
            </a:r>
          </a:p>
          <a:p>
            <a:pPr marL="369206" indent="-276904" defTabSz="738413">
              <a:lnSpc>
                <a:spcPct val="100000"/>
              </a:lnSpc>
              <a:spcBef>
                <a:spcPts val="1227"/>
              </a:spcBef>
              <a:defRPr sz="1422"/>
            </a:pPr>
            <a:r>
              <a:rPr dirty="0"/>
              <a:t>understand the dynamics</a:t>
            </a:r>
          </a:p>
          <a:p>
            <a:pPr marL="738413" lvl="1" indent="-184603" defTabSz="738413">
              <a:lnSpc>
                <a:spcPct val="100000"/>
              </a:lnSpc>
              <a:spcBef>
                <a:spcPts val="1227"/>
              </a:spcBef>
              <a:defRPr sz="1264"/>
            </a:pPr>
            <a:r>
              <a:rPr dirty="0"/>
              <a:t>vested interests</a:t>
            </a:r>
          </a:p>
          <a:p>
            <a:pPr marL="738413" lvl="1" indent="-184603" defTabSz="738413">
              <a:lnSpc>
                <a:spcPct val="100000"/>
              </a:lnSpc>
              <a:spcBef>
                <a:spcPts val="1227"/>
              </a:spcBef>
              <a:defRPr sz="1264"/>
            </a:pPr>
            <a:r>
              <a:rPr dirty="0"/>
              <a:t>conflicts of interest</a:t>
            </a:r>
          </a:p>
          <a:p>
            <a:pPr marL="738413" lvl="1" indent="-184603" defTabSz="738413">
              <a:lnSpc>
                <a:spcPct val="100000"/>
              </a:lnSpc>
              <a:spcBef>
                <a:spcPts val="1227"/>
              </a:spcBef>
              <a:defRPr sz="1264"/>
            </a:pPr>
            <a:r>
              <a:rPr dirty="0"/>
              <a:t>potential winners and losers</a:t>
            </a:r>
          </a:p>
          <a:p>
            <a:pPr marL="738413" lvl="1" indent="-184603" defTabSz="738413">
              <a:lnSpc>
                <a:spcPct val="100000"/>
              </a:lnSpc>
              <a:spcBef>
                <a:spcPts val="716"/>
              </a:spcBef>
              <a:defRPr sz="1264"/>
            </a:pPr>
            <a:r>
              <a:rPr dirty="0"/>
              <a:t>networks of influence and opinion</a:t>
            </a:r>
          </a:p>
          <a:p>
            <a:pPr marL="369206" indent="-184603" defTabSz="738413">
              <a:lnSpc>
                <a:spcPct val="100000"/>
              </a:lnSpc>
              <a:spcBef>
                <a:spcPts val="1227"/>
              </a:spcBef>
              <a:defRPr sz="1422"/>
            </a:pPr>
            <a:r>
              <a:rPr dirty="0"/>
              <a:t>create winners</a:t>
            </a:r>
          </a:p>
          <a:p>
            <a:pPr marL="738413" lvl="1" indent="-184603" defTabSz="738413">
              <a:lnSpc>
                <a:spcPct val="100000"/>
              </a:lnSpc>
              <a:spcBef>
                <a:spcPts val="1227"/>
              </a:spcBef>
              <a:defRPr sz="1264"/>
            </a:pPr>
            <a:r>
              <a:rPr dirty="0"/>
              <a:t>show how success will make your champions into heroes</a:t>
            </a:r>
          </a:p>
          <a:p>
            <a:pPr marL="738413" lvl="1" indent="-184603" defTabSz="738413">
              <a:lnSpc>
                <a:spcPct val="100000"/>
              </a:lnSpc>
              <a:spcBef>
                <a:spcPts val="1227"/>
              </a:spcBef>
              <a:defRPr sz="1264"/>
            </a:pPr>
            <a:r>
              <a:rPr dirty="0"/>
              <a:t>if possible, deal with resistance by offering partnerships</a:t>
            </a:r>
          </a:p>
          <a:p>
            <a:pPr marL="738413" lvl="1" indent="-184603" defTabSz="738413">
              <a:lnSpc>
                <a:spcPct val="100000"/>
              </a:lnSpc>
              <a:spcBef>
                <a:spcPts val="1227"/>
              </a:spcBef>
              <a:defRPr sz="1264"/>
            </a:pPr>
            <a:r>
              <a:rPr dirty="0"/>
              <a:t>if conflict is inevitable (or encouraged), build a strategic network to get round (or through) the blockers</a:t>
            </a:r>
          </a:p>
        </p:txBody>
      </p:sp>
      <p:pic>
        <p:nvPicPr>
          <p:cNvPr id="836" name="Shape 506" descr="Shape 506"/>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974101867"/>
      </p:ext>
    </p:extLst>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8" name="Shape 511"/>
          <p:cNvSpPr txBox="1">
            <a:spLocks noGrp="1"/>
          </p:cNvSpPr>
          <p:nvPr>
            <p:ph type="title" idx="4294967295"/>
          </p:nvPr>
        </p:nvSpPr>
        <p:spPr>
          <a:xfrm>
            <a:off x="389759" y="-248356"/>
            <a:ext cx="8594333" cy="469508"/>
          </a:xfrm>
          <a:prstGeom prst="rect">
            <a:avLst/>
          </a:prstGeom>
        </p:spPr>
        <p:txBody>
          <a:bodyPr/>
          <a:lstStyle>
            <a:lvl1pPr defTabSz="585215">
              <a:defRPr sz="1792" b="1"/>
            </a:lvl1pPr>
          </a:lstStyle>
          <a:p>
            <a:r>
              <a:t>Organisational Politics</a:t>
            </a:r>
          </a:p>
        </p:txBody>
      </p:sp>
      <p:sp>
        <p:nvSpPr>
          <p:cNvPr id="839" name="Shape 512"/>
          <p:cNvSpPr txBox="1">
            <a:spLocks noGrp="1"/>
          </p:cNvSpPr>
          <p:nvPr>
            <p:ph type="body" idx="4294967295"/>
          </p:nvPr>
        </p:nvSpPr>
        <p:spPr>
          <a:xfrm>
            <a:off x="335330" y="944072"/>
            <a:ext cx="8548026" cy="3879642"/>
          </a:xfrm>
          <a:prstGeom prst="rect">
            <a:avLst/>
          </a:prstGeom>
        </p:spPr>
        <p:txBody>
          <a:bodyPr/>
          <a:lstStyle/>
          <a:p>
            <a:pPr defTabSz="588861">
              <a:lnSpc>
                <a:spcPct val="100000"/>
              </a:lnSpc>
              <a:spcBef>
                <a:spcPts val="1022"/>
              </a:spcBef>
              <a:buClr>
                <a:schemeClr val="accent2">
                  <a:lumOff val="21764"/>
                </a:schemeClr>
              </a:buClr>
              <a:defRPr sz="1134"/>
            </a:pPr>
            <a:r>
              <a:rPr dirty="0"/>
              <a:t>Success of a project depends on maintaining support</a:t>
            </a:r>
          </a:p>
          <a:p>
            <a:pPr marL="294430" indent="-147215" defTabSz="588861">
              <a:lnSpc>
                <a:spcPct val="100000"/>
              </a:lnSpc>
              <a:spcBef>
                <a:spcPts val="1022"/>
              </a:spcBef>
              <a:defRPr sz="1134"/>
            </a:pPr>
            <a:r>
              <a:rPr dirty="0"/>
              <a:t>a successful prototype doesn’t guarantee acceptance into production</a:t>
            </a:r>
          </a:p>
          <a:p>
            <a:pPr marL="294430" indent="-147215" defTabSz="588861">
              <a:lnSpc>
                <a:spcPct val="100000"/>
              </a:lnSpc>
              <a:spcBef>
                <a:spcPts val="1022"/>
              </a:spcBef>
              <a:defRPr sz="1134"/>
            </a:pPr>
            <a:r>
              <a:rPr dirty="0"/>
              <a:t>expectations diverge</a:t>
            </a:r>
          </a:p>
          <a:p>
            <a:pPr marL="294430" indent="-147215" defTabSz="588861">
              <a:lnSpc>
                <a:spcPct val="100000"/>
              </a:lnSpc>
              <a:spcBef>
                <a:spcPts val="1022"/>
              </a:spcBef>
              <a:defRPr sz="1134"/>
            </a:pPr>
            <a:r>
              <a:rPr dirty="0"/>
              <a:t>suspicions propagate</a:t>
            </a:r>
          </a:p>
          <a:p>
            <a:pPr marL="294430" indent="-147215" defTabSz="588861">
              <a:lnSpc>
                <a:spcPct val="100000"/>
              </a:lnSpc>
              <a:spcBef>
                <a:spcPts val="1022"/>
              </a:spcBef>
              <a:defRPr sz="1134"/>
            </a:pPr>
            <a:r>
              <a:rPr dirty="0"/>
              <a:t>keep stakeholders on-side throughout project development</a:t>
            </a:r>
          </a:p>
          <a:p>
            <a:pPr marL="294430" indent="-147215" defTabSz="588861">
              <a:lnSpc>
                <a:spcPct val="100000"/>
              </a:lnSpc>
              <a:spcBef>
                <a:spcPts val="1022"/>
              </a:spcBef>
              <a:defRPr sz="1134"/>
            </a:pPr>
            <a:r>
              <a:rPr dirty="0"/>
              <a:t>plan to deal with blockers</a:t>
            </a:r>
          </a:p>
          <a:p>
            <a:pPr marL="588861" lvl="1" indent="-147215" defTabSz="588861">
              <a:lnSpc>
                <a:spcPct val="100000"/>
              </a:lnSpc>
              <a:spcBef>
                <a:spcPts val="1022"/>
              </a:spcBef>
              <a:defRPr sz="1008"/>
            </a:pPr>
            <a:r>
              <a:rPr dirty="0"/>
              <a:t>dead wood</a:t>
            </a:r>
          </a:p>
          <a:p>
            <a:pPr marL="588861" lvl="1" indent="-147215" defTabSz="588861">
              <a:lnSpc>
                <a:spcPct val="100000"/>
              </a:lnSpc>
              <a:spcBef>
                <a:spcPts val="1022"/>
              </a:spcBef>
              <a:defRPr sz="1008"/>
            </a:pPr>
            <a:r>
              <a:rPr dirty="0"/>
              <a:t>status quo</a:t>
            </a:r>
          </a:p>
          <a:p>
            <a:pPr marL="588861" lvl="1" indent="-147215" defTabSz="588861">
              <a:lnSpc>
                <a:spcPct val="100000"/>
              </a:lnSpc>
              <a:spcBef>
                <a:spcPts val="1022"/>
              </a:spcBef>
              <a:defRPr sz="1008"/>
            </a:pPr>
            <a:r>
              <a:rPr dirty="0"/>
              <a:t>professional envy; competition for funding, status</a:t>
            </a:r>
          </a:p>
          <a:p>
            <a:pPr marL="588861" lvl="1" indent="-147215" defTabSz="588861">
              <a:lnSpc>
                <a:spcPct val="100000"/>
              </a:lnSpc>
              <a:spcBef>
                <a:spcPts val="1022"/>
              </a:spcBef>
              <a:defRPr sz="1008"/>
            </a:pPr>
            <a:r>
              <a:rPr dirty="0"/>
              <a:t>fear of loss of control or relevance</a:t>
            </a:r>
          </a:p>
          <a:p>
            <a:pPr marL="294430" indent="-147215" defTabSz="588861">
              <a:lnSpc>
                <a:spcPct val="100000"/>
              </a:lnSpc>
              <a:spcBef>
                <a:spcPts val="1022"/>
              </a:spcBef>
              <a:defRPr sz="1134"/>
            </a:pPr>
            <a:r>
              <a:rPr dirty="0"/>
              <a:t>prepare end-users for roll-out</a:t>
            </a:r>
          </a:p>
          <a:p>
            <a:pPr marL="588861" lvl="1" indent="-147215" defTabSz="588861">
              <a:lnSpc>
                <a:spcPct val="100000"/>
              </a:lnSpc>
              <a:spcBef>
                <a:spcPts val="1022"/>
              </a:spcBef>
              <a:defRPr sz="1008"/>
            </a:pPr>
            <a:r>
              <a:rPr dirty="0"/>
              <a:t>exploit occupational change management resources if available</a:t>
            </a:r>
          </a:p>
          <a:p>
            <a:pPr marL="588861" lvl="1" indent="-147215" defTabSz="588861">
              <a:lnSpc>
                <a:spcPct val="100000"/>
              </a:lnSpc>
              <a:spcBef>
                <a:spcPts val="1022"/>
              </a:spcBef>
              <a:defRPr sz="1008"/>
            </a:pPr>
            <a:r>
              <a:rPr dirty="0"/>
              <a:t>never stop selling -- even after project delivery</a:t>
            </a:r>
          </a:p>
        </p:txBody>
      </p:sp>
      <p:pic>
        <p:nvPicPr>
          <p:cNvPr id="840" name="Shape 513" descr="Shape 51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462237588"/>
      </p:ext>
    </p:extLst>
  </p:cSld>
  <p:clrMapOvr>
    <a:masterClrMapping/>
  </p:clrMapOvr>
  <p:transition spd="med"/>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2" name="Shape 518" descr="Shape 518"/>
          <p:cNvPicPr>
            <a:picLocks noChangeAspect="1"/>
          </p:cNvPicPr>
          <p:nvPr/>
        </p:nvPicPr>
        <p:blipFill>
          <a:blip r:embed="rId2">
            <a:extLst/>
          </a:blip>
          <a:stretch>
            <a:fillRect/>
          </a:stretch>
        </p:blipFill>
        <p:spPr>
          <a:xfrm>
            <a:off x="-82648" y="-59189"/>
            <a:ext cx="9467389" cy="5354539"/>
          </a:xfrm>
          <a:prstGeom prst="rect">
            <a:avLst/>
          </a:prstGeom>
          <a:ln w="12700">
            <a:miter lim="400000"/>
          </a:ln>
        </p:spPr>
      </p:pic>
      <p:sp>
        <p:nvSpPr>
          <p:cNvPr id="843" name="Shape 519"/>
          <p:cNvSpPr txBox="1">
            <a:spLocks noGrp="1"/>
          </p:cNvSpPr>
          <p:nvPr>
            <p:ph type="title"/>
          </p:nvPr>
        </p:nvSpPr>
        <p:spPr>
          <a:xfrm>
            <a:off x="711684" y="285291"/>
            <a:ext cx="7860789" cy="1016294"/>
          </a:xfrm>
          <a:prstGeom prst="rect">
            <a:avLst/>
          </a:prstGeom>
        </p:spPr>
        <p:txBody>
          <a:bodyPr lIns="50753" tIns="50753" rIns="50753" bIns="50753"/>
          <a:lstStyle>
            <a:lvl1pPr algn="ctr">
              <a:defRPr sz="4800" b="0">
                <a:solidFill>
                  <a:srgbClr val="E8E8E8"/>
                </a:solidFill>
              </a:defRPr>
            </a:lvl1pPr>
          </a:lstStyle>
          <a:p>
            <a:r>
              <a:t>Consulting</a:t>
            </a:r>
          </a:p>
        </p:txBody>
      </p:sp>
    </p:spTree>
    <p:extLst>
      <p:ext uri="{BB962C8B-B14F-4D97-AF65-F5344CB8AC3E}">
        <p14:creationId xmlns:p14="http://schemas.microsoft.com/office/powerpoint/2010/main" val="24285248"/>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 name="Shape 524"/>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t>Internal and External Consulting</a:t>
            </a:r>
          </a:p>
        </p:txBody>
      </p:sp>
      <p:sp>
        <p:nvSpPr>
          <p:cNvPr id="846" name="Shape 525"/>
          <p:cNvSpPr txBox="1">
            <a:spLocks noGrp="1"/>
          </p:cNvSpPr>
          <p:nvPr>
            <p:ph type="body" idx="4294967295"/>
          </p:nvPr>
        </p:nvSpPr>
        <p:spPr>
          <a:xfrm>
            <a:off x="335330" y="944074"/>
            <a:ext cx="8548026" cy="3672948"/>
          </a:xfrm>
          <a:prstGeom prst="rect">
            <a:avLst/>
          </a:prstGeom>
        </p:spPr>
        <p:txBody>
          <a:bodyPr/>
          <a:lstStyle/>
          <a:p>
            <a:pPr>
              <a:lnSpc>
                <a:spcPct val="100000"/>
              </a:lnSpc>
              <a:buClr>
                <a:schemeClr val="accent2">
                  <a:lumOff val="21764"/>
                </a:schemeClr>
              </a:buClr>
              <a:buSzTx/>
              <a:buNone/>
              <a:defRPr>
                <a:solidFill>
                  <a:schemeClr val="accent2">
                    <a:lumOff val="21764"/>
                  </a:schemeClr>
                </a:solidFill>
              </a:defRPr>
            </a:pPr>
            <a:endParaRPr>
              <a:solidFill>
                <a:srgbClr val="000000"/>
              </a:solidFill>
            </a:endParaRPr>
          </a:p>
          <a:p>
            <a:pPr>
              <a:lnSpc>
                <a:spcPct val="100000"/>
              </a:lnSpc>
              <a:buClr>
                <a:schemeClr val="accent2">
                  <a:lumOff val="21764"/>
                </a:schemeClr>
              </a:buClr>
              <a:buSzTx/>
              <a:buNone/>
              <a:defRPr b="1" i="1"/>
            </a:pPr>
            <a:r>
              <a:t>What do these have in common?</a:t>
            </a:r>
          </a:p>
          <a:p>
            <a:pPr>
              <a:lnSpc>
                <a:spcPct val="100000"/>
              </a:lnSpc>
              <a:buClr>
                <a:schemeClr val="accent2">
                  <a:lumOff val="21764"/>
                </a:schemeClr>
              </a:buClr>
              <a:buSzTx/>
              <a:buNone/>
              <a:defRPr>
                <a:solidFill>
                  <a:schemeClr val="accent2">
                    <a:lumOff val="21764"/>
                  </a:schemeClr>
                </a:solidFill>
              </a:defRPr>
            </a:pPr>
            <a:endParaRPr b="1" i="1">
              <a:solidFill>
                <a:srgbClr val="000000"/>
              </a:solidFill>
            </a:endParaRPr>
          </a:p>
          <a:p>
            <a:pPr>
              <a:lnSpc>
                <a:spcPct val="100000"/>
              </a:lnSpc>
              <a:buClr>
                <a:schemeClr val="accent2">
                  <a:lumOff val="21764"/>
                </a:schemeClr>
              </a:buClr>
              <a:buSzTx/>
              <a:buNone/>
              <a:defRPr>
                <a:solidFill>
                  <a:schemeClr val="accent2">
                    <a:lumOff val="21764"/>
                  </a:schemeClr>
                </a:solidFill>
              </a:defRPr>
            </a:pPr>
            <a:endParaRPr b="1" i="1">
              <a:solidFill>
                <a:srgbClr val="000000"/>
              </a:solidFill>
            </a:endParaRPr>
          </a:p>
          <a:p>
            <a:pPr>
              <a:lnSpc>
                <a:spcPct val="100000"/>
              </a:lnSpc>
              <a:buClr>
                <a:schemeClr val="accent2">
                  <a:lumOff val="21764"/>
                </a:schemeClr>
              </a:buClr>
              <a:buSzTx/>
              <a:buNone/>
              <a:defRPr b="1" i="1"/>
            </a:pPr>
            <a:r>
              <a:t>How do they differ?</a:t>
            </a:r>
          </a:p>
        </p:txBody>
      </p:sp>
      <p:pic>
        <p:nvPicPr>
          <p:cNvPr id="847" name="Shape 526" descr="Shape 526"/>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40270206"/>
      </p:ext>
    </p:extLst>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 name="Shape 531"/>
          <p:cNvSpPr txBox="1">
            <a:spLocks noGrp="1"/>
          </p:cNvSpPr>
          <p:nvPr>
            <p:ph type="title" idx="4294967295"/>
          </p:nvPr>
        </p:nvSpPr>
        <p:spPr>
          <a:xfrm>
            <a:off x="335329" y="-237470"/>
            <a:ext cx="8594333" cy="469508"/>
          </a:xfrm>
          <a:prstGeom prst="rect">
            <a:avLst/>
          </a:prstGeom>
        </p:spPr>
        <p:txBody>
          <a:bodyPr/>
          <a:lstStyle>
            <a:lvl1pPr defTabSz="585215">
              <a:defRPr sz="1792" b="1"/>
            </a:lvl1pPr>
          </a:lstStyle>
          <a:p>
            <a:r>
              <a:t>Internal and External Consulting</a:t>
            </a:r>
          </a:p>
        </p:txBody>
      </p:sp>
      <p:sp>
        <p:nvSpPr>
          <p:cNvPr id="850" name="Shape 532"/>
          <p:cNvSpPr txBox="1">
            <a:spLocks noGrp="1"/>
          </p:cNvSpPr>
          <p:nvPr>
            <p:ph type="body" idx="4294967295"/>
          </p:nvPr>
        </p:nvSpPr>
        <p:spPr>
          <a:xfrm>
            <a:off x="335330" y="944074"/>
            <a:ext cx="8548026" cy="3672948"/>
          </a:xfrm>
          <a:prstGeom prst="rect">
            <a:avLst/>
          </a:prstGeom>
        </p:spPr>
        <p:txBody>
          <a:bodyPr/>
          <a:lstStyle/>
          <a:p>
            <a:pPr defTabSz="701025">
              <a:lnSpc>
                <a:spcPct val="100000"/>
              </a:lnSpc>
              <a:spcBef>
                <a:spcPts val="1227"/>
              </a:spcBef>
              <a:buClr>
                <a:schemeClr val="accent2">
                  <a:lumOff val="21764"/>
                </a:schemeClr>
              </a:buClr>
              <a:defRPr sz="1350"/>
            </a:pPr>
            <a:r>
              <a:rPr dirty="0"/>
              <a:t>Internal Consulting</a:t>
            </a:r>
          </a:p>
          <a:p>
            <a:pPr marL="350512" indent="-175256" defTabSz="701025">
              <a:lnSpc>
                <a:spcPct val="100000"/>
              </a:lnSpc>
              <a:spcBef>
                <a:spcPts val="1227"/>
              </a:spcBef>
              <a:defRPr sz="1350"/>
            </a:pPr>
            <a:r>
              <a:rPr dirty="0"/>
              <a:t>position is more secure; failure is usually tolerable</a:t>
            </a:r>
          </a:p>
          <a:p>
            <a:pPr marL="350512" indent="-175256" defTabSz="701025">
              <a:lnSpc>
                <a:spcPct val="100000"/>
              </a:lnSpc>
              <a:spcBef>
                <a:spcPts val="1227"/>
              </a:spcBef>
              <a:defRPr sz="1350"/>
            </a:pPr>
            <a:r>
              <a:rPr dirty="0"/>
              <a:t>there is time to develop trust, business acumen, and expert networks</a:t>
            </a:r>
          </a:p>
          <a:p>
            <a:pPr marL="350512" indent="-175256" defTabSz="701025">
              <a:lnSpc>
                <a:spcPct val="100000"/>
              </a:lnSpc>
              <a:spcBef>
                <a:spcPts val="1227"/>
              </a:spcBef>
              <a:defRPr sz="1350"/>
            </a:pPr>
            <a:r>
              <a:rPr dirty="0"/>
              <a:t>reputations and politics are more visible</a:t>
            </a:r>
          </a:p>
          <a:p>
            <a:pPr marL="350512" indent="-175256" defTabSz="701025">
              <a:lnSpc>
                <a:spcPct val="100000"/>
              </a:lnSpc>
              <a:spcBef>
                <a:spcPts val="1227"/>
              </a:spcBef>
              <a:defRPr sz="1350"/>
            </a:pPr>
            <a:r>
              <a:rPr dirty="0"/>
              <a:t>you can negotiate for support and exploit existing alliances</a:t>
            </a:r>
          </a:p>
          <a:p>
            <a:pPr defTabSz="701025">
              <a:lnSpc>
                <a:spcPct val="100000"/>
              </a:lnSpc>
              <a:spcBef>
                <a:spcPts val="1227"/>
              </a:spcBef>
              <a:buClr>
                <a:schemeClr val="accent2">
                  <a:lumOff val="21764"/>
                </a:schemeClr>
              </a:buClr>
              <a:defRPr sz="1350"/>
            </a:pPr>
            <a:r>
              <a:rPr dirty="0"/>
              <a:t>External Consulting</a:t>
            </a:r>
          </a:p>
          <a:p>
            <a:pPr marL="350512" indent="-175256" defTabSz="701025">
              <a:lnSpc>
                <a:spcPct val="100000"/>
              </a:lnSpc>
              <a:spcBef>
                <a:spcPts val="1227"/>
              </a:spcBef>
              <a:defRPr sz="1350"/>
            </a:pPr>
            <a:r>
              <a:rPr dirty="0"/>
              <a:t>failure is usually terminal</a:t>
            </a:r>
          </a:p>
          <a:p>
            <a:pPr marL="350512" indent="-175256" defTabSz="701025">
              <a:lnSpc>
                <a:spcPct val="100000"/>
              </a:lnSpc>
              <a:spcBef>
                <a:spcPts val="1227"/>
              </a:spcBef>
              <a:defRPr sz="1350"/>
            </a:pPr>
            <a:r>
              <a:rPr dirty="0"/>
              <a:t>you’re on your own</a:t>
            </a:r>
          </a:p>
          <a:p>
            <a:pPr marL="350512" indent="-175256" defTabSz="701025">
              <a:lnSpc>
                <a:spcPct val="100000"/>
              </a:lnSpc>
              <a:spcBef>
                <a:spcPts val="1227"/>
              </a:spcBef>
              <a:defRPr sz="1350"/>
            </a:pPr>
            <a:r>
              <a:rPr dirty="0"/>
              <a:t>you need to convince </a:t>
            </a:r>
            <a:r>
              <a:rPr i="1" dirty="0"/>
              <a:t>everybody </a:t>
            </a:r>
            <a:r>
              <a:rPr dirty="0"/>
              <a:t>that they can trust your advice</a:t>
            </a:r>
          </a:p>
          <a:p>
            <a:pPr marL="350512" indent="-175256" defTabSz="701025">
              <a:lnSpc>
                <a:spcPct val="100000"/>
              </a:lnSpc>
              <a:spcBef>
                <a:spcPts val="1227"/>
              </a:spcBef>
              <a:defRPr sz="1350"/>
            </a:pPr>
            <a:r>
              <a:rPr dirty="0"/>
              <a:t>your presence will probably engender some hostility and/or anxiety </a:t>
            </a:r>
          </a:p>
        </p:txBody>
      </p:sp>
      <p:pic>
        <p:nvPicPr>
          <p:cNvPr id="851" name="Shape 533" descr="Shape 53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731791483"/>
      </p:ext>
    </p:extLst>
  </p:cSld>
  <p:clrMapOvr>
    <a:masterClrMapping/>
  </p:clrMapOvr>
  <p:transition spd="med"/>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Shape 538"/>
          <p:cNvSpPr txBox="1">
            <a:spLocks noGrp="1"/>
          </p:cNvSpPr>
          <p:nvPr>
            <p:ph type="title" idx="4294967295"/>
          </p:nvPr>
        </p:nvSpPr>
        <p:spPr>
          <a:xfrm>
            <a:off x="335329" y="-237471"/>
            <a:ext cx="8594333" cy="469508"/>
          </a:xfrm>
          <a:prstGeom prst="rect">
            <a:avLst/>
          </a:prstGeom>
        </p:spPr>
        <p:txBody>
          <a:bodyPr/>
          <a:lstStyle>
            <a:lvl1pPr defTabSz="585215">
              <a:defRPr sz="1792" b="1"/>
            </a:lvl1pPr>
          </a:lstStyle>
          <a:p>
            <a:r>
              <a:t>Stakeholder Cues</a:t>
            </a:r>
          </a:p>
        </p:txBody>
      </p:sp>
      <p:sp>
        <p:nvSpPr>
          <p:cNvPr id="854" name="Shape 539"/>
          <p:cNvSpPr txBox="1">
            <a:spLocks noGrp="1"/>
          </p:cNvSpPr>
          <p:nvPr>
            <p:ph type="body" idx="4294967295"/>
          </p:nvPr>
        </p:nvSpPr>
        <p:spPr>
          <a:xfrm>
            <a:off x="335330" y="944074"/>
            <a:ext cx="8548026" cy="3672948"/>
          </a:xfrm>
          <a:prstGeom prst="rect">
            <a:avLst/>
          </a:prstGeom>
        </p:spPr>
        <p:txBody>
          <a:bodyPr/>
          <a:lstStyle/>
          <a:p>
            <a:pPr defTabSz="682331">
              <a:lnSpc>
                <a:spcPct val="100000"/>
              </a:lnSpc>
              <a:spcBef>
                <a:spcPts val="1124"/>
              </a:spcBef>
              <a:buClr>
                <a:schemeClr val="accent2">
                  <a:lumOff val="21764"/>
                </a:schemeClr>
              </a:buClr>
              <a:defRPr sz="1314"/>
            </a:pPr>
            <a:r>
              <a:rPr dirty="0"/>
              <a:t>Identifying resistance</a:t>
            </a:r>
          </a:p>
          <a:p>
            <a:pPr marL="341165" indent="-170583" defTabSz="682331">
              <a:lnSpc>
                <a:spcPct val="100000"/>
              </a:lnSpc>
              <a:spcBef>
                <a:spcPts val="1124"/>
              </a:spcBef>
              <a:defRPr sz="1314"/>
            </a:pPr>
            <a:r>
              <a:rPr dirty="0"/>
              <a:t>“I just don’t see the point…”</a:t>
            </a:r>
          </a:p>
          <a:p>
            <a:pPr marL="341165" indent="-170583" defTabSz="682331">
              <a:lnSpc>
                <a:spcPct val="100000"/>
              </a:lnSpc>
              <a:spcBef>
                <a:spcPts val="716"/>
              </a:spcBef>
              <a:defRPr sz="1314"/>
            </a:pPr>
            <a:r>
              <a:rPr dirty="0"/>
              <a:t>“I still don’t understand what you’re hoping to achieve…”</a:t>
            </a:r>
          </a:p>
          <a:p>
            <a:pPr marL="341165" indent="-246396" defTabSz="682331">
              <a:lnSpc>
                <a:spcPct val="100000"/>
              </a:lnSpc>
              <a:spcBef>
                <a:spcPts val="1124"/>
              </a:spcBef>
              <a:buChar char="➢"/>
              <a:defRPr sz="1168"/>
            </a:pPr>
            <a:r>
              <a:rPr dirty="0"/>
              <a:t>they are saying they will not be convinced</a:t>
            </a:r>
          </a:p>
          <a:p>
            <a:pPr marL="341165" indent="-246396" defTabSz="682331">
              <a:lnSpc>
                <a:spcPct val="100000"/>
              </a:lnSpc>
              <a:spcBef>
                <a:spcPts val="1124"/>
              </a:spcBef>
              <a:buChar char="➢"/>
              <a:defRPr sz="1168"/>
            </a:pPr>
            <a:r>
              <a:rPr dirty="0"/>
              <a:t>these are confirmed blockers</a:t>
            </a:r>
          </a:p>
          <a:p>
            <a:pPr defTabSz="682331">
              <a:lnSpc>
                <a:spcPct val="100000"/>
              </a:lnSpc>
              <a:spcBef>
                <a:spcPts val="1124"/>
              </a:spcBef>
              <a:buClr>
                <a:schemeClr val="accent2">
                  <a:lumOff val="21764"/>
                </a:schemeClr>
              </a:buClr>
              <a:defRPr sz="1314"/>
            </a:pPr>
            <a:r>
              <a:rPr dirty="0"/>
              <a:t>Eliciting candour</a:t>
            </a:r>
          </a:p>
          <a:p>
            <a:pPr marL="341165" indent="-170583" defTabSz="682331">
              <a:lnSpc>
                <a:spcPct val="100000"/>
              </a:lnSpc>
              <a:spcBef>
                <a:spcPts val="1124"/>
              </a:spcBef>
              <a:defRPr sz="1314"/>
            </a:pPr>
            <a:r>
              <a:rPr dirty="0"/>
              <a:t>ask 3 times what they concerns/issues are</a:t>
            </a:r>
          </a:p>
          <a:p>
            <a:pPr marL="341165" indent="-170583" defTabSz="682331">
              <a:lnSpc>
                <a:spcPct val="100000"/>
              </a:lnSpc>
              <a:spcBef>
                <a:spcPts val="716"/>
              </a:spcBef>
              <a:defRPr sz="1314"/>
            </a:pPr>
            <a:r>
              <a:rPr dirty="0"/>
              <a:t>think about each answer, then ask a follow-up question with more depth </a:t>
            </a:r>
          </a:p>
          <a:p>
            <a:pPr marL="341165" indent="-246396" defTabSz="682331">
              <a:lnSpc>
                <a:spcPct val="100000"/>
              </a:lnSpc>
              <a:spcBef>
                <a:spcPts val="1124"/>
              </a:spcBef>
              <a:buChar char="➢"/>
              <a:defRPr sz="1168"/>
            </a:pPr>
            <a:r>
              <a:rPr dirty="0"/>
              <a:t>the 1st answer will be high-level, vague</a:t>
            </a:r>
          </a:p>
          <a:p>
            <a:pPr marL="341165" indent="-246396" defTabSz="682331">
              <a:lnSpc>
                <a:spcPct val="100000"/>
              </a:lnSpc>
              <a:spcBef>
                <a:spcPts val="1124"/>
              </a:spcBef>
              <a:buChar char="➢"/>
              <a:defRPr sz="1168"/>
            </a:pPr>
            <a:r>
              <a:rPr dirty="0"/>
              <a:t>the 2nd answer will be somewhat indulgent, slightly defensive, and probing</a:t>
            </a:r>
          </a:p>
          <a:p>
            <a:pPr marL="341165" indent="-246396" defTabSz="682331">
              <a:lnSpc>
                <a:spcPct val="100000"/>
              </a:lnSpc>
              <a:spcBef>
                <a:spcPts val="1124"/>
              </a:spcBef>
              <a:buChar char="➢"/>
              <a:defRPr sz="1168"/>
            </a:pPr>
            <a:r>
              <a:rPr dirty="0"/>
              <a:t>the 3rd answer will take you into confidence</a:t>
            </a:r>
          </a:p>
        </p:txBody>
      </p:sp>
      <p:pic>
        <p:nvPicPr>
          <p:cNvPr id="855" name="Shape 540" descr="Shape 540"/>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373586990"/>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4"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87"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188" name="AGENDA"/>
          <p:cNvSpPr txBox="1">
            <a:spLocks noGrp="1"/>
          </p:cNvSpPr>
          <p:nvPr>
            <p:ph type="title"/>
          </p:nvPr>
        </p:nvSpPr>
        <p:spPr>
          <a:prstGeom prst="rect">
            <a:avLst/>
          </a:prstGeom>
        </p:spPr>
        <p:txBody>
          <a:bodyPr/>
          <a:lstStyle/>
          <a:p>
            <a:r>
              <a:t>AGENDA</a:t>
            </a:r>
          </a:p>
        </p:txBody>
      </p:sp>
      <p:sp>
        <p:nvSpPr>
          <p:cNvPr id="189" name="Cloud Computing…"/>
          <p:cNvSpPr txBox="1">
            <a:spLocks noGrp="1"/>
          </p:cNvSpPr>
          <p:nvPr>
            <p:ph type="body" idx="1"/>
          </p:nvPr>
        </p:nvSpPr>
        <p:spPr>
          <a:xfrm>
            <a:off x="468153" y="908050"/>
            <a:ext cx="8426769" cy="4030980"/>
          </a:xfrm>
          <a:prstGeom prst="rect">
            <a:avLst/>
          </a:prstGeom>
        </p:spPr>
        <p:txBody>
          <a:bodyPr/>
          <a:lstStyle/>
          <a:p>
            <a:pPr marL="0" indent="0">
              <a:lnSpc>
                <a:spcPct val="100000"/>
              </a:lnSpc>
              <a:buSzPct val="100000"/>
              <a:buNone/>
            </a:pPr>
            <a:r>
              <a:rPr lang="en-GB" sz="1800" dirty="0" smtClean="0"/>
              <a:t>Part 1 </a:t>
            </a:r>
            <a:r>
              <a:rPr lang="mr-IN" sz="1800" dirty="0" smtClean="0"/>
              <a:t>–</a:t>
            </a:r>
            <a:r>
              <a:rPr lang="en-GB" sz="1800" dirty="0" smtClean="0"/>
              <a:t> Big Data &amp; Cloud Computing</a:t>
            </a:r>
          </a:p>
          <a:p>
            <a:pPr marL="0" indent="0">
              <a:lnSpc>
                <a:spcPct val="100000"/>
              </a:lnSpc>
              <a:buSzPct val="100000"/>
              <a:buNone/>
            </a:pPr>
            <a:endParaRPr lang="en-GB" sz="400" dirty="0" smtClean="0"/>
          </a:p>
          <a:p>
            <a:pPr marL="603251" lvl="1" indent="-457200">
              <a:lnSpc>
                <a:spcPct val="100000"/>
              </a:lnSpc>
              <a:buSzPct val="100000"/>
              <a:buFont typeface="+mj-lt"/>
              <a:buAutoNum type="arabicPeriod"/>
            </a:pPr>
            <a:endParaRPr lang="en-GB" sz="1400" dirty="0" smtClean="0"/>
          </a:p>
          <a:p>
            <a:pPr marL="603251" lvl="1" indent="-457200">
              <a:lnSpc>
                <a:spcPct val="100000"/>
              </a:lnSpc>
              <a:buSzPct val="100000"/>
              <a:buFont typeface="+mj-lt"/>
              <a:buAutoNum type="arabicPeriod"/>
            </a:pPr>
            <a:r>
              <a:rPr lang="en-GB" sz="1400" dirty="0" smtClean="0"/>
              <a:t>Real World Data Science .vs. Data Science Course</a:t>
            </a:r>
          </a:p>
          <a:p>
            <a:pPr marL="603251" lvl="1" indent="-457200">
              <a:lnSpc>
                <a:spcPct val="100000"/>
              </a:lnSpc>
              <a:buSzPct val="100000"/>
              <a:buFont typeface="+mj-lt"/>
              <a:buAutoNum type="arabicPeriod"/>
            </a:pPr>
            <a:r>
              <a:rPr lang="en-GB" sz="1400" dirty="0" smtClean="0"/>
              <a:t>Big Data Environments</a:t>
            </a:r>
            <a:endParaRPr sz="1400" dirty="0"/>
          </a:p>
          <a:p>
            <a:pPr marL="603251" lvl="1" indent="-457200">
              <a:lnSpc>
                <a:spcPct val="100000"/>
              </a:lnSpc>
              <a:buSzPct val="100000"/>
              <a:buFont typeface="+mj-lt"/>
              <a:buAutoNum type="arabicPeriod"/>
            </a:pPr>
            <a:r>
              <a:rPr lang="en-GB" sz="1400" dirty="0" smtClean="0">
                <a:solidFill>
                  <a:srgbClr val="FF0000"/>
                </a:solidFill>
              </a:rPr>
              <a:t>NO LAB TODAY (Homework! </a:t>
            </a:r>
            <a:r>
              <a:rPr lang="en-GB" sz="1400" dirty="0" smtClean="0">
                <a:solidFill>
                  <a:srgbClr val="FF0000"/>
                </a:solidFill>
                <a:sym typeface="Wingdings"/>
              </a:rPr>
              <a:t> )</a:t>
            </a:r>
            <a:endParaRPr lang="en-GB" sz="1400" dirty="0" smtClean="0">
              <a:solidFill>
                <a:srgbClr val="FF0000"/>
              </a:solidFill>
            </a:endParaRPr>
          </a:p>
          <a:p>
            <a:pPr marL="603251" lvl="1" indent="-457200">
              <a:lnSpc>
                <a:spcPct val="100000"/>
              </a:lnSpc>
              <a:buSzPct val="100000"/>
              <a:buFont typeface="+mj-lt"/>
              <a:buAutoNum type="arabicPeriod"/>
            </a:pPr>
            <a:endParaRPr lang="en-GB" sz="1400" dirty="0" smtClean="0"/>
          </a:p>
          <a:p>
            <a:pPr marL="603251" lvl="1" indent="-457200">
              <a:lnSpc>
                <a:spcPct val="100000"/>
              </a:lnSpc>
              <a:buSzPct val="100000"/>
              <a:buFont typeface="+mj-lt"/>
              <a:buAutoNum type="arabicPeriod"/>
            </a:pPr>
            <a:endParaRPr lang="en-GB" sz="1400" dirty="0" smtClean="0"/>
          </a:p>
          <a:p>
            <a:pPr marL="603251" lvl="1" indent="-457200">
              <a:lnSpc>
                <a:spcPct val="100000"/>
              </a:lnSpc>
              <a:buSzPct val="100000"/>
              <a:buFont typeface="+mj-lt"/>
              <a:buAutoNum type="arabicPeriod"/>
            </a:pPr>
            <a:endParaRPr lang="en-GB" sz="1400" dirty="0" smtClean="0"/>
          </a:p>
          <a:p>
            <a:pPr marL="146051" lvl="1" indent="0">
              <a:lnSpc>
                <a:spcPct val="100000"/>
              </a:lnSpc>
              <a:buSzPct val="100000"/>
              <a:buNone/>
            </a:pPr>
            <a:r>
              <a:rPr lang="en-GB" sz="1400" dirty="0" smtClean="0">
                <a:solidFill>
                  <a:srgbClr val="7030A0"/>
                </a:solidFill>
              </a:rPr>
              <a:t>--- TEA BREAK! ---</a:t>
            </a:r>
            <a:endParaRPr lang="en-GB" sz="1400" dirty="0" smtClean="0"/>
          </a:p>
          <a:p>
            <a:pPr marL="603251" lvl="1" indent="-457200">
              <a:lnSpc>
                <a:spcPct val="100000"/>
              </a:lnSpc>
              <a:buSzPct val="100000"/>
              <a:buFont typeface="+mj-lt"/>
              <a:buAutoNum type="arabicPeriod"/>
            </a:pPr>
            <a:endParaRPr lang="en-GB" sz="1400" dirty="0" smtClean="0"/>
          </a:p>
          <a:p>
            <a:pPr marL="603251" lvl="1" indent="-457200">
              <a:lnSpc>
                <a:spcPct val="100000"/>
              </a:lnSpc>
              <a:buSzPct val="100000"/>
              <a:buFont typeface="+mj-lt"/>
              <a:buAutoNum type="arabicPeriod"/>
            </a:pPr>
            <a:endParaRPr lang="en-GB" sz="1400" dirty="0"/>
          </a:p>
          <a:p>
            <a:pPr marL="603251" lvl="1" indent="-457200">
              <a:lnSpc>
                <a:spcPct val="100000"/>
              </a:lnSpc>
              <a:buSzPct val="100000"/>
              <a:buFont typeface="+mj-lt"/>
              <a:buAutoNum type="arabicPeriod"/>
            </a:pPr>
            <a:endParaRPr lang="en-GB" sz="1400" dirty="0" smtClean="0"/>
          </a:p>
          <a:p>
            <a:pPr marL="0" indent="0">
              <a:lnSpc>
                <a:spcPct val="100000"/>
              </a:lnSpc>
              <a:buSzPct val="100000"/>
              <a:buNone/>
            </a:pPr>
            <a:r>
              <a:rPr lang="en-GB" sz="1800" dirty="0" smtClean="0"/>
              <a:t>Part 2 - Soft Skills</a:t>
            </a:r>
          </a:p>
          <a:p>
            <a:pPr marL="0" indent="0">
              <a:lnSpc>
                <a:spcPct val="100000"/>
              </a:lnSpc>
              <a:buSzPct val="100000"/>
              <a:buNone/>
            </a:pPr>
            <a:endParaRPr lang="en-GB" sz="1800" dirty="0"/>
          </a:p>
          <a:p>
            <a:pPr marL="603251" lvl="1" indent="-457200">
              <a:lnSpc>
                <a:spcPct val="100000"/>
              </a:lnSpc>
              <a:buSzPct val="100000"/>
              <a:buFont typeface="+mj-lt"/>
              <a:buAutoNum type="arabicPeriod"/>
            </a:pPr>
            <a:r>
              <a:rPr lang="en-GB" sz="1400" dirty="0" smtClean="0"/>
              <a:t>Challenges working in a team (technical &amp; non-technical)</a:t>
            </a:r>
          </a:p>
          <a:p>
            <a:pPr marL="603251" lvl="1" indent="-457200">
              <a:lnSpc>
                <a:spcPct val="100000"/>
              </a:lnSpc>
              <a:buSzPct val="100000"/>
              <a:buFont typeface="+mj-lt"/>
              <a:buAutoNum type="arabicPeriod"/>
            </a:pPr>
            <a:r>
              <a:rPr lang="en-GB" sz="1400" dirty="0" smtClean="0"/>
              <a:t>Pitching projects to varied audiences</a:t>
            </a:r>
          </a:p>
          <a:p>
            <a:pPr marL="603251" lvl="1" indent="-457200">
              <a:lnSpc>
                <a:spcPct val="100000"/>
              </a:lnSpc>
              <a:buSzPct val="100000"/>
              <a:buFont typeface="+mj-lt"/>
              <a:buAutoNum type="arabicPeriod"/>
            </a:pPr>
            <a:r>
              <a:rPr lang="en-GB" sz="1400" dirty="0" smtClean="0"/>
              <a:t>Relationship Management</a:t>
            </a:r>
          </a:p>
          <a:p>
            <a:pPr marL="603251" lvl="1" indent="-457200">
              <a:lnSpc>
                <a:spcPct val="100000"/>
              </a:lnSpc>
              <a:buSzPct val="100000"/>
              <a:buFont typeface="+mj-lt"/>
              <a:buAutoNum type="arabicPeriod"/>
            </a:pPr>
            <a:r>
              <a:rPr lang="en-GB" sz="1400" dirty="0" smtClean="0"/>
              <a:t>Job hunting  &amp; Interviewing</a:t>
            </a:r>
            <a:endParaRPr lang="en-GB" sz="1400" dirty="0"/>
          </a:p>
        </p:txBody>
      </p:sp>
    </p:spTree>
  </p:cSld>
  <p:clrMapOvr>
    <a:masterClrMapping/>
  </p:clrMapOvr>
  <p:transition spd="med"/>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545"/>
          <p:cNvSpPr txBox="1"/>
          <p:nvPr/>
        </p:nvSpPr>
        <p:spPr>
          <a:xfrm>
            <a:off x="370108" y="940975"/>
            <a:ext cx="5070120" cy="4152579"/>
          </a:xfrm>
          <a:prstGeom prst="rect">
            <a:avLst/>
          </a:prstGeom>
          <a:ln w="12700">
            <a:miter lim="400000"/>
          </a:ln>
          <a:extLst>
            <a:ext uri="{C572A759-6A51-4108-AA02-DFA0A04FC94B}">
              <ma14:wrappingTextBoxFlag xmlns:ma14="http://schemas.microsoft.com/office/mac/drawingml/2011/main" val="1"/>
            </a:ext>
          </a:extLst>
        </p:spPr>
        <p:txBody>
          <a:bodyPr lIns="93456" tIns="93456" rIns="93456" bIns="93456" anchor="b">
            <a:spAutoFit/>
          </a:bodyPr>
          <a:lstStyle/>
          <a:p>
            <a:pPr>
              <a:defRPr sz="5200" b="1">
                <a:latin typeface="+mj-lt"/>
                <a:ea typeface="+mj-ea"/>
                <a:cs typeface="+mj-cs"/>
                <a:sym typeface="Helvetica Neue"/>
              </a:defRPr>
            </a:pPr>
            <a:r>
              <a:rPr sz="5315"/>
              <a:t>Group Exercise:</a:t>
            </a:r>
            <a:br>
              <a:rPr sz="5315"/>
            </a:br>
            <a:r>
              <a:rPr sz="3680"/>
              <a:t>Data Science in</a:t>
            </a:r>
            <a:r>
              <a:rPr sz="5315"/>
              <a:t> </a:t>
            </a:r>
            <a:r>
              <a:rPr sz="3680" b="0" i="1"/>
              <a:t>Business</a:t>
            </a:r>
          </a:p>
          <a:p>
            <a:pPr>
              <a:defRPr sz="2400" b="1">
                <a:solidFill>
                  <a:schemeClr val="accent2">
                    <a:lumOff val="21764"/>
                  </a:schemeClr>
                </a:solidFill>
                <a:latin typeface="+mj-lt"/>
                <a:ea typeface="+mj-ea"/>
                <a:cs typeface="+mj-cs"/>
                <a:sym typeface="Helvetica Neue"/>
              </a:defRPr>
            </a:pPr>
            <a:r>
              <a:rPr sz="3680" b="0" i="1" dirty="0"/>
              <a:t/>
            </a:r>
            <a:br>
              <a:rPr sz="3680" b="0" i="1" dirty="0"/>
            </a:br>
            <a:r>
              <a:rPr sz="2453" dirty="0"/>
              <a:t>Part 2: Networking &amp; Negotiation</a:t>
            </a:r>
          </a:p>
        </p:txBody>
      </p:sp>
      <p:pic>
        <p:nvPicPr>
          <p:cNvPr id="858" name="Shape 546" descr="Shape 546"/>
          <p:cNvPicPr>
            <a:picLocks noChangeAspect="1"/>
          </p:cNvPicPr>
          <p:nvPr/>
        </p:nvPicPr>
        <p:blipFill>
          <a:blip r:embed="rId2">
            <a:extLst/>
          </a:blip>
          <a:stretch>
            <a:fillRect/>
          </a:stretch>
        </p:blipFill>
        <p:spPr>
          <a:xfrm>
            <a:off x="6292482" y="1643657"/>
            <a:ext cx="2501149" cy="3123323"/>
          </a:xfrm>
          <a:prstGeom prst="rect">
            <a:avLst/>
          </a:prstGeom>
          <a:ln w="12700">
            <a:miter lim="400000"/>
          </a:ln>
        </p:spPr>
      </p:pic>
    </p:spTree>
    <p:extLst>
      <p:ext uri="{BB962C8B-B14F-4D97-AF65-F5344CB8AC3E}">
        <p14:creationId xmlns:p14="http://schemas.microsoft.com/office/powerpoint/2010/main" val="427335680"/>
      </p:ext>
    </p:extLst>
  </p:cSld>
  <p:clrMapOvr>
    <a:masterClrMapping/>
  </p:clrMapOvr>
  <p:transition spd="med"/>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Shape 552"/>
          <p:cNvSpPr txBox="1">
            <a:spLocks noGrp="1"/>
          </p:cNvSpPr>
          <p:nvPr>
            <p:ph type="body" idx="4294967295"/>
          </p:nvPr>
        </p:nvSpPr>
        <p:spPr>
          <a:xfrm>
            <a:off x="335330" y="1012970"/>
            <a:ext cx="8548026" cy="3534949"/>
          </a:xfrm>
          <a:prstGeom prst="rect">
            <a:avLst/>
          </a:prstGeom>
        </p:spPr>
        <p:txBody>
          <a:bodyPr/>
          <a:lstStyle/>
          <a:p>
            <a:pPr marL="303776" indent="-227832" defTabSz="607554">
              <a:lnSpc>
                <a:spcPct val="100000"/>
              </a:lnSpc>
              <a:spcBef>
                <a:spcPts val="613"/>
              </a:spcBef>
              <a:buFontTx/>
              <a:buAutoNum type="arabicPeriod"/>
              <a:defRPr sz="1170"/>
            </a:pPr>
            <a:r>
              <a:rPr sz="1600" dirty="0"/>
              <a:t>Form 2 groups.</a:t>
            </a:r>
          </a:p>
          <a:p>
            <a:pPr marL="303776" indent="-151888" defTabSz="607554">
              <a:lnSpc>
                <a:spcPct val="100000"/>
              </a:lnSpc>
              <a:spcBef>
                <a:spcPts val="1022"/>
              </a:spcBef>
              <a:buFontTx/>
              <a:buAutoNum type="arabicPeriod"/>
              <a:defRPr sz="1170"/>
            </a:pPr>
            <a:r>
              <a:rPr sz="1600" dirty="0"/>
              <a:t>Take turns in the hot seat:</a:t>
            </a:r>
          </a:p>
          <a:p>
            <a:pPr marL="607554" lvl="1" indent="-151888" defTabSz="607554">
              <a:lnSpc>
                <a:spcPct val="100000"/>
              </a:lnSpc>
              <a:spcBef>
                <a:spcPts val="1022"/>
              </a:spcBef>
              <a:buFontTx/>
              <a:buAutoNum type="alphaLcPeriod"/>
              <a:defRPr sz="1040"/>
            </a:pPr>
            <a:r>
              <a:rPr sz="1200" dirty="0"/>
              <a:t>defend your project, try to win support</a:t>
            </a:r>
          </a:p>
          <a:p>
            <a:pPr marL="607554" lvl="1" indent="-151888" defTabSz="607554">
              <a:lnSpc>
                <a:spcPct val="100000"/>
              </a:lnSpc>
              <a:spcBef>
                <a:spcPts val="1022"/>
              </a:spcBef>
              <a:buFontTx/>
              <a:buAutoNum type="alphaLcPeriod"/>
              <a:defRPr sz="1040"/>
            </a:pPr>
            <a:r>
              <a:rPr sz="1200" dirty="0"/>
              <a:t>others: adopt roles of supporter or resistor</a:t>
            </a:r>
          </a:p>
          <a:p>
            <a:pPr marL="911331" lvl="2" indent="-210957" defTabSz="607554">
              <a:lnSpc>
                <a:spcPct val="100000"/>
              </a:lnSpc>
              <a:spcBef>
                <a:spcPts val="1022"/>
              </a:spcBef>
              <a:defRPr sz="909"/>
            </a:pPr>
            <a:r>
              <a:rPr sz="1100" dirty="0"/>
              <a:t>assume a particular role within the enterprise (on par with the presenter) </a:t>
            </a:r>
          </a:p>
          <a:p>
            <a:pPr marL="911331" lvl="2" indent="-210957" defTabSz="607554">
              <a:lnSpc>
                <a:spcPct val="100000"/>
              </a:lnSpc>
              <a:spcBef>
                <a:spcPts val="1022"/>
              </a:spcBef>
              <a:defRPr sz="909"/>
            </a:pPr>
            <a:r>
              <a:rPr sz="1100" dirty="0"/>
              <a:t>supporters offer helpful criticism or suggest collaborative angles</a:t>
            </a:r>
          </a:p>
          <a:p>
            <a:pPr marL="911331" lvl="2" indent="-151888" defTabSz="607554">
              <a:lnSpc>
                <a:spcPct val="100000"/>
              </a:lnSpc>
              <a:spcBef>
                <a:spcPts val="613"/>
              </a:spcBef>
              <a:defRPr sz="909"/>
            </a:pPr>
            <a:r>
              <a:rPr sz="1100" dirty="0"/>
              <a:t>resistors question the value proposition and try to discourage the proposal</a:t>
            </a:r>
          </a:p>
          <a:p>
            <a:pPr marL="303776" indent="-151888" defTabSz="607554">
              <a:lnSpc>
                <a:spcPct val="100000"/>
              </a:lnSpc>
              <a:spcBef>
                <a:spcPts val="1022"/>
              </a:spcBef>
              <a:buFontTx/>
              <a:buAutoNum type="arabicPeriod"/>
              <a:defRPr sz="1170"/>
            </a:pPr>
            <a:r>
              <a:rPr sz="1600" dirty="0"/>
              <a:t>Make notes </a:t>
            </a:r>
          </a:p>
          <a:p>
            <a:pPr marL="607554" lvl="1" indent="-151888" defTabSz="607554">
              <a:lnSpc>
                <a:spcPct val="100000"/>
              </a:lnSpc>
              <a:spcBef>
                <a:spcPts val="1022"/>
              </a:spcBef>
              <a:buFontTx/>
              <a:buAutoNum type="alphaLcPeriod"/>
              <a:defRPr sz="1040"/>
            </a:pPr>
            <a:r>
              <a:rPr sz="1200" dirty="0"/>
              <a:t>specifics of criticisms </a:t>
            </a:r>
          </a:p>
          <a:p>
            <a:pPr marL="607554" lvl="1" indent="-151888" defTabSz="607554">
              <a:lnSpc>
                <a:spcPct val="100000"/>
              </a:lnSpc>
              <a:spcBef>
                <a:spcPts val="1022"/>
              </a:spcBef>
              <a:buFontTx/>
              <a:buAutoNum type="alphaLcPeriod"/>
              <a:defRPr sz="1040"/>
            </a:pPr>
            <a:r>
              <a:rPr sz="1200" dirty="0"/>
              <a:t>create a map of the organisational politics for the project</a:t>
            </a:r>
          </a:p>
          <a:p>
            <a:pPr marL="911331" lvl="2" indent="-151888" defTabSz="607554">
              <a:lnSpc>
                <a:spcPct val="100000"/>
              </a:lnSpc>
              <a:spcBef>
                <a:spcPts val="1022"/>
              </a:spcBef>
              <a:defRPr sz="909"/>
            </a:pPr>
            <a:r>
              <a:rPr sz="1100" dirty="0"/>
              <a:t>you can assume the existence of other people in the organisation (e.g. the decision makers) if you want to make a more realistic map</a:t>
            </a:r>
          </a:p>
          <a:p>
            <a:pPr defTabSz="607554">
              <a:lnSpc>
                <a:spcPct val="100000"/>
              </a:lnSpc>
              <a:spcBef>
                <a:spcPts val="1022"/>
              </a:spcBef>
              <a:buClr>
                <a:schemeClr val="accent2">
                  <a:lumOff val="21764"/>
                </a:schemeClr>
              </a:buClr>
              <a:defRPr sz="1170" b="1" i="1">
                <a:solidFill>
                  <a:schemeClr val="accent5"/>
                </a:solidFill>
              </a:defRPr>
            </a:pPr>
            <a:r>
              <a:rPr sz="1600" dirty="0"/>
              <a:t>4 minutes for each presenter</a:t>
            </a:r>
          </a:p>
        </p:txBody>
      </p:sp>
      <p:pic>
        <p:nvPicPr>
          <p:cNvPr id="862" name="Shape 553" descr="Shape 55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5" name="Rectangle 4"/>
          <p:cNvSpPr/>
          <p:nvPr/>
        </p:nvSpPr>
        <p:spPr>
          <a:xfrm>
            <a:off x="373203" y="448655"/>
            <a:ext cx="2553904" cy="446276"/>
          </a:xfrm>
          <a:prstGeom prst="rect">
            <a:avLst/>
          </a:prstGeom>
        </p:spPr>
        <p:txBody>
          <a:bodyPr wrap="none">
            <a:spAutoFit/>
          </a:bodyPr>
          <a:lstStyle/>
          <a:p>
            <a:pPr algn="l"/>
            <a:r>
              <a:rPr lang="en-GB" dirty="0" smtClean="0">
                <a:solidFill>
                  <a:srgbClr val="FFFFFF"/>
                </a:solidFill>
              </a:rPr>
              <a:t>Negotiation Task</a:t>
            </a:r>
            <a:endParaRPr lang="en-US" dirty="0">
              <a:solidFill>
                <a:srgbClr val="FFFFFF"/>
              </a:solidFill>
            </a:endParaRPr>
          </a:p>
        </p:txBody>
      </p:sp>
    </p:spTree>
    <p:extLst>
      <p:ext uri="{BB962C8B-B14F-4D97-AF65-F5344CB8AC3E}">
        <p14:creationId xmlns:p14="http://schemas.microsoft.com/office/powerpoint/2010/main" val="1045458192"/>
      </p:ext>
    </p:extLst>
  </p:cSld>
  <p:clrMapOvr>
    <a:masterClrMapping/>
  </p:clrMapOvr>
  <p:transition spd="med"/>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4" name="Shape 558" descr="Shape 558"/>
          <p:cNvPicPr>
            <a:picLocks noChangeAspect="1"/>
          </p:cNvPicPr>
          <p:nvPr/>
        </p:nvPicPr>
        <p:blipFill>
          <a:blip r:embed="rId2">
            <a:extLst/>
          </a:blip>
          <a:srcRect t="1272" b="13910"/>
          <a:stretch>
            <a:fillRect/>
          </a:stretch>
        </p:blipFill>
        <p:spPr>
          <a:xfrm>
            <a:off x="7886" y="-1"/>
            <a:ext cx="9347250" cy="5257800"/>
          </a:xfrm>
          <a:prstGeom prst="rect">
            <a:avLst/>
          </a:prstGeom>
          <a:ln w="12700">
            <a:miter lim="400000"/>
          </a:ln>
        </p:spPr>
      </p:pic>
      <p:sp>
        <p:nvSpPr>
          <p:cNvPr id="865" name="Shape 559"/>
          <p:cNvSpPr txBox="1">
            <a:spLocks noGrp="1"/>
          </p:cNvSpPr>
          <p:nvPr>
            <p:ph type="title" idx="4294967295"/>
          </p:nvPr>
        </p:nvSpPr>
        <p:spPr>
          <a:xfrm>
            <a:off x="351353" y="269891"/>
            <a:ext cx="8496506" cy="764829"/>
          </a:xfrm>
          <a:prstGeom prst="rect">
            <a:avLst/>
          </a:prstGeom>
        </p:spPr>
        <p:txBody>
          <a:bodyPr/>
          <a:lstStyle>
            <a:lvl1pPr defTabSz="566927">
              <a:defRPr sz="1984" b="1"/>
            </a:lvl1pPr>
          </a:lstStyle>
          <a:p>
            <a:r>
              <a:t>What did we learn?</a:t>
            </a:r>
          </a:p>
        </p:txBody>
      </p:sp>
    </p:spTree>
    <p:extLst>
      <p:ext uri="{BB962C8B-B14F-4D97-AF65-F5344CB8AC3E}">
        <p14:creationId xmlns:p14="http://schemas.microsoft.com/office/powerpoint/2010/main" val="304633190"/>
      </p:ext>
    </p:extLst>
  </p:cSld>
  <p:clrMapOvr>
    <a:masterClrMapping/>
  </p:clrMapOvr>
  <p:transition spd="med"/>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7" name="Shape 564" descr="Shape 564"/>
          <p:cNvPicPr>
            <a:picLocks noChangeAspect="1"/>
          </p:cNvPicPr>
          <p:nvPr/>
        </p:nvPicPr>
        <p:blipFill>
          <a:blip r:embed="rId2">
            <a:extLst/>
          </a:blip>
          <a:stretch>
            <a:fillRect/>
          </a:stretch>
        </p:blipFill>
        <p:spPr>
          <a:xfrm>
            <a:off x="-82648" y="-59189"/>
            <a:ext cx="9467389" cy="5354539"/>
          </a:xfrm>
          <a:prstGeom prst="rect">
            <a:avLst/>
          </a:prstGeom>
          <a:ln w="12700">
            <a:miter lim="400000"/>
          </a:ln>
        </p:spPr>
      </p:pic>
      <p:sp>
        <p:nvSpPr>
          <p:cNvPr id="868" name="Shape 565"/>
          <p:cNvSpPr txBox="1">
            <a:spLocks noGrp="1"/>
          </p:cNvSpPr>
          <p:nvPr>
            <p:ph type="title"/>
          </p:nvPr>
        </p:nvSpPr>
        <p:spPr>
          <a:xfrm>
            <a:off x="711684" y="285291"/>
            <a:ext cx="7860789" cy="1016294"/>
          </a:xfrm>
          <a:prstGeom prst="rect">
            <a:avLst/>
          </a:prstGeom>
        </p:spPr>
        <p:txBody>
          <a:bodyPr lIns="50753" tIns="50753" rIns="50753" bIns="50753"/>
          <a:lstStyle>
            <a:lvl1pPr algn="ctr">
              <a:defRPr sz="4800" b="0">
                <a:solidFill>
                  <a:srgbClr val="E8E8E8"/>
                </a:solidFill>
              </a:defRPr>
            </a:lvl1pPr>
          </a:lstStyle>
          <a:p>
            <a:r>
              <a:t>Governance</a:t>
            </a:r>
          </a:p>
        </p:txBody>
      </p:sp>
    </p:spTree>
    <p:extLst>
      <p:ext uri="{BB962C8B-B14F-4D97-AF65-F5344CB8AC3E}">
        <p14:creationId xmlns:p14="http://schemas.microsoft.com/office/powerpoint/2010/main" val="369009882"/>
      </p:ext>
    </p:extLst>
  </p:cSld>
  <p:clrMapOvr>
    <a:masterClrMapping/>
  </p:clrMapOvr>
  <p:transition spd="med"/>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 name="Shape 570"/>
          <p:cNvSpPr txBox="1">
            <a:spLocks noGrp="1"/>
          </p:cNvSpPr>
          <p:nvPr>
            <p:ph type="title" idx="4294967295"/>
          </p:nvPr>
        </p:nvSpPr>
        <p:spPr>
          <a:xfrm>
            <a:off x="335329" y="-248355"/>
            <a:ext cx="8594333" cy="469508"/>
          </a:xfrm>
          <a:prstGeom prst="rect">
            <a:avLst/>
          </a:prstGeom>
        </p:spPr>
        <p:txBody>
          <a:bodyPr/>
          <a:lstStyle>
            <a:lvl1pPr defTabSz="585215">
              <a:defRPr sz="1792" b="1"/>
            </a:lvl1pPr>
          </a:lstStyle>
          <a:p>
            <a:r>
              <a:t>Management</a:t>
            </a:r>
          </a:p>
        </p:txBody>
      </p:sp>
      <p:sp>
        <p:nvSpPr>
          <p:cNvPr id="871" name="Shape 571"/>
          <p:cNvSpPr txBox="1">
            <a:spLocks noGrp="1"/>
          </p:cNvSpPr>
          <p:nvPr>
            <p:ph type="body" idx="4294967295"/>
          </p:nvPr>
        </p:nvSpPr>
        <p:spPr>
          <a:xfrm>
            <a:off x="335330" y="897408"/>
            <a:ext cx="8548026" cy="3757895"/>
          </a:xfrm>
          <a:prstGeom prst="rect">
            <a:avLst/>
          </a:prstGeom>
        </p:spPr>
        <p:txBody>
          <a:bodyPr/>
          <a:lstStyle/>
          <a:p>
            <a:pPr defTabSz="588861">
              <a:lnSpc>
                <a:spcPct val="100000"/>
              </a:lnSpc>
              <a:spcBef>
                <a:spcPts val="1022"/>
              </a:spcBef>
              <a:buClr>
                <a:schemeClr val="accent2">
                  <a:lumOff val="21764"/>
                </a:schemeClr>
              </a:buClr>
              <a:defRPr sz="1134" b="1"/>
            </a:pPr>
            <a:r>
              <a:rPr sz="1600" dirty="0"/>
              <a:t>Managing Your Client</a:t>
            </a:r>
          </a:p>
          <a:p>
            <a:pPr marL="294430" indent="-220823" defTabSz="588861">
              <a:lnSpc>
                <a:spcPct val="100000"/>
              </a:lnSpc>
              <a:spcBef>
                <a:spcPts val="1022"/>
              </a:spcBef>
              <a:defRPr sz="1134"/>
            </a:pPr>
            <a:r>
              <a:rPr sz="1600" dirty="0"/>
              <a:t>keep the contract simple</a:t>
            </a:r>
          </a:p>
          <a:p>
            <a:pPr marL="588861" lvl="1" indent="-220823" defTabSz="588861">
              <a:lnSpc>
                <a:spcPct val="100000"/>
              </a:lnSpc>
              <a:spcBef>
                <a:spcPts val="1022"/>
              </a:spcBef>
              <a:buSzPct val="112500"/>
              <a:defRPr sz="1008"/>
            </a:pPr>
            <a:r>
              <a:rPr sz="1200" dirty="0"/>
              <a:t>but make sure it reflects your understanding of the problem unambiguously </a:t>
            </a:r>
          </a:p>
          <a:p>
            <a:pPr marL="294430" indent="-220823" defTabSz="588861">
              <a:lnSpc>
                <a:spcPct val="100000"/>
              </a:lnSpc>
              <a:spcBef>
                <a:spcPts val="1022"/>
              </a:spcBef>
              <a:defRPr sz="1134"/>
            </a:pPr>
            <a:r>
              <a:rPr sz="1600" dirty="0"/>
              <a:t>keep the scope of any deliverables tightly defined</a:t>
            </a:r>
          </a:p>
          <a:p>
            <a:pPr marL="588861" lvl="1" indent="-147215" defTabSz="588861">
              <a:lnSpc>
                <a:spcPct val="100000"/>
              </a:lnSpc>
              <a:spcBef>
                <a:spcPts val="1022"/>
              </a:spcBef>
              <a:defRPr sz="1008"/>
            </a:pPr>
            <a:r>
              <a:rPr sz="1200" dirty="0"/>
              <a:t>it may be better to negotiate, contract, deliver in cycles</a:t>
            </a:r>
          </a:p>
          <a:p>
            <a:pPr marL="294430" indent="-220823" defTabSz="588861">
              <a:lnSpc>
                <a:spcPct val="100000"/>
              </a:lnSpc>
              <a:spcBef>
                <a:spcPts val="1022"/>
              </a:spcBef>
              <a:defRPr sz="1134"/>
            </a:pPr>
            <a:r>
              <a:rPr sz="1600" dirty="0"/>
              <a:t>don't do any work not agreed to</a:t>
            </a:r>
          </a:p>
          <a:p>
            <a:pPr marL="294430" indent="-147215" defTabSz="588861">
              <a:lnSpc>
                <a:spcPct val="100000"/>
              </a:lnSpc>
              <a:spcBef>
                <a:spcPts val="1022"/>
              </a:spcBef>
              <a:defRPr sz="1134"/>
            </a:pPr>
            <a:r>
              <a:rPr sz="1600" dirty="0"/>
              <a:t>don’t deliver too little </a:t>
            </a:r>
            <a:r>
              <a:rPr sz="1600" i="1" dirty="0"/>
              <a:t>or</a:t>
            </a:r>
            <a:r>
              <a:rPr sz="1600" dirty="0"/>
              <a:t> too much </a:t>
            </a:r>
          </a:p>
          <a:p>
            <a:pPr marL="294430" indent="-220823" defTabSz="588861">
              <a:lnSpc>
                <a:spcPct val="100000"/>
              </a:lnSpc>
              <a:spcBef>
                <a:spcPts val="1022"/>
              </a:spcBef>
              <a:defRPr sz="1134"/>
            </a:pPr>
            <a:r>
              <a:rPr sz="1600" dirty="0"/>
              <a:t>don't encourage trite conclusions</a:t>
            </a:r>
          </a:p>
          <a:p>
            <a:pPr marL="294430" indent="-220823" defTabSz="588861">
              <a:lnSpc>
                <a:spcPct val="100000"/>
              </a:lnSpc>
              <a:spcBef>
                <a:spcPts val="1022"/>
              </a:spcBef>
              <a:defRPr sz="1134"/>
            </a:pPr>
            <a:r>
              <a:rPr sz="1600" dirty="0"/>
              <a:t>your notice period should be the same as their notice period</a:t>
            </a:r>
          </a:p>
          <a:p>
            <a:pPr marL="294430" indent="-220823" defTabSz="588861">
              <a:lnSpc>
                <a:spcPct val="100000"/>
              </a:lnSpc>
              <a:spcBef>
                <a:spcPts val="1022"/>
              </a:spcBef>
              <a:defRPr sz="1134"/>
            </a:pPr>
            <a:r>
              <a:rPr sz="1600" dirty="0"/>
              <a:t>read / learn as much as you can </a:t>
            </a:r>
          </a:p>
          <a:p>
            <a:pPr marL="588861" lvl="1" indent="-220823" defTabSz="588861">
              <a:lnSpc>
                <a:spcPct val="100000"/>
              </a:lnSpc>
              <a:spcBef>
                <a:spcPts val="1022"/>
              </a:spcBef>
              <a:buSzPct val="112500"/>
              <a:defRPr sz="1008"/>
            </a:pPr>
            <a:r>
              <a:rPr sz="1200" dirty="0"/>
              <a:t>about contracting in general</a:t>
            </a:r>
          </a:p>
          <a:p>
            <a:pPr marL="588861" lvl="1" indent="-220823" defTabSz="588861">
              <a:lnSpc>
                <a:spcPct val="100000"/>
              </a:lnSpc>
              <a:spcBef>
                <a:spcPts val="1022"/>
              </a:spcBef>
              <a:buSzPct val="112500"/>
              <a:defRPr sz="1008"/>
            </a:pPr>
            <a:r>
              <a:rPr sz="1200" dirty="0"/>
              <a:t>about the client’s business</a:t>
            </a:r>
            <a:br>
              <a:rPr sz="1200" dirty="0"/>
            </a:br>
            <a:endParaRPr sz="1200" dirty="0"/>
          </a:p>
        </p:txBody>
      </p:sp>
      <p:pic>
        <p:nvPicPr>
          <p:cNvPr id="872" name="Shape 572" descr="Shape 572"/>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6314238"/>
      </p:ext>
    </p:extLst>
  </p:cSld>
  <p:clrMapOvr>
    <a:masterClrMapping/>
  </p:clrMapOvr>
  <p:transition spd="med"/>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 name="Shape 577"/>
          <p:cNvSpPr txBox="1">
            <a:spLocks noGrp="1"/>
          </p:cNvSpPr>
          <p:nvPr>
            <p:ph type="title" idx="4294967295"/>
          </p:nvPr>
        </p:nvSpPr>
        <p:spPr>
          <a:xfrm>
            <a:off x="335329" y="-259242"/>
            <a:ext cx="8594333" cy="469508"/>
          </a:xfrm>
          <a:prstGeom prst="rect">
            <a:avLst/>
          </a:prstGeom>
        </p:spPr>
        <p:txBody>
          <a:bodyPr/>
          <a:lstStyle>
            <a:lvl1pPr defTabSz="585215">
              <a:defRPr sz="1792" b="1"/>
            </a:lvl1pPr>
          </a:lstStyle>
          <a:p>
            <a:r>
              <a:t>Management</a:t>
            </a:r>
          </a:p>
        </p:txBody>
      </p:sp>
      <p:sp>
        <p:nvSpPr>
          <p:cNvPr id="875" name="Shape 578"/>
          <p:cNvSpPr txBox="1">
            <a:spLocks noGrp="1"/>
          </p:cNvSpPr>
          <p:nvPr>
            <p:ph type="body" idx="4294967295"/>
          </p:nvPr>
        </p:nvSpPr>
        <p:spPr>
          <a:xfrm>
            <a:off x="335330" y="884197"/>
            <a:ext cx="8548026" cy="3773533"/>
          </a:xfrm>
          <a:prstGeom prst="rect">
            <a:avLst/>
          </a:prstGeom>
        </p:spPr>
        <p:txBody>
          <a:bodyPr/>
          <a:lstStyle/>
          <a:p>
            <a:pPr defTabSz="626249">
              <a:lnSpc>
                <a:spcPct val="100000"/>
              </a:lnSpc>
              <a:spcBef>
                <a:spcPts val="1022"/>
              </a:spcBef>
              <a:buClr>
                <a:schemeClr val="accent2">
                  <a:lumOff val="21764"/>
                </a:schemeClr>
              </a:buClr>
              <a:defRPr sz="1206" b="1"/>
            </a:pPr>
            <a:r>
              <a:rPr sz="1600" dirty="0"/>
              <a:t>Managing Your Team</a:t>
            </a:r>
          </a:p>
          <a:p>
            <a:pPr marL="313124" indent="-234843" defTabSz="626249">
              <a:lnSpc>
                <a:spcPct val="100000"/>
              </a:lnSpc>
              <a:spcBef>
                <a:spcPts val="1022"/>
              </a:spcBef>
              <a:defRPr sz="1206"/>
            </a:pPr>
            <a:r>
              <a:rPr sz="1600" dirty="0"/>
              <a:t>management is hard</a:t>
            </a:r>
          </a:p>
          <a:p>
            <a:pPr marL="626249" lvl="1" indent="-156562" defTabSz="626249">
              <a:lnSpc>
                <a:spcPct val="100000"/>
              </a:lnSpc>
              <a:spcBef>
                <a:spcPts val="1022"/>
              </a:spcBef>
              <a:defRPr sz="1072"/>
            </a:pPr>
            <a:r>
              <a:rPr sz="1200" dirty="0"/>
              <a:t>most people leave their manager, not their job</a:t>
            </a:r>
          </a:p>
          <a:p>
            <a:pPr marL="313124" indent="-234843" defTabSz="626249">
              <a:lnSpc>
                <a:spcPct val="100000"/>
              </a:lnSpc>
              <a:spcBef>
                <a:spcPts val="1022"/>
              </a:spcBef>
              <a:defRPr sz="1206"/>
            </a:pPr>
            <a:r>
              <a:rPr sz="1600" dirty="0"/>
              <a:t>you don’t have to do all the thinking; make sure to keep them challenged </a:t>
            </a:r>
          </a:p>
          <a:p>
            <a:pPr marL="626249" lvl="1" indent="-156562" defTabSz="626249">
              <a:lnSpc>
                <a:spcPct val="100000"/>
              </a:lnSpc>
              <a:spcBef>
                <a:spcPts val="1022"/>
              </a:spcBef>
              <a:defRPr sz="1072"/>
            </a:pPr>
            <a:r>
              <a:rPr sz="1200" dirty="0"/>
              <a:t>clever people won’t tolerate micromanagement</a:t>
            </a:r>
          </a:p>
          <a:p>
            <a:pPr marL="313124" indent="-234843" defTabSz="626249">
              <a:lnSpc>
                <a:spcPct val="100000"/>
              </a:lnSpc>
              <a:spcBef>
                <a:spcPts val="1022"/>
              </a:spcBef>
              <a:defRPr sz="1206"/>
            </a:pPr>
            <a:r>
              <a:rPr sz="1600" dirty="0"/>
              <a:t>let people do what they are good at</a:t>
            </a:r>
          </a:p>
          <a:p>
            <a:pPr marL="626249" lvl="1" indent="-156562" defTabSz="626249">
              <a:lnSpc>
                <a:spcPct val="100000"/>
              </a:lnSpc>
              <a:spcBef>
                <a:spcPts val="1022"/>
              </a:spcBef>
              <a:defRPr sz="1072"/>
            </a:pPr>
            <a:r>
              <a:rPr sz="1200" dirty="0"/>
              <a:t>and let them try out their ideas, even if these aren’t what you would try first</a:t>
            </a:r>
          </a:p>
          <a:p>
            <a:pPr marL="313124" indent="-156562" defTabSz="626249">
              <a:lnSpc>
                <a:spcPct val="100000"/>
              </a:lnSpc>
              <a:spcBef>
                <a:spcPts val="1022"/>
              </a:spcBef>
              <a:defRPr sz="1206"/>
            </a:pPr>
            <a:r>
              <a:rPr sz="1600" dirty="0"/>
              <a:t>keep analysts on a leash </a:t>
            </a:r>
          </a:p>
          <a:p>
            <a:pPr marL="626249" lvl="1" indent="-234843" defTabSz="626249">
              <a:lnSpc>
                <a:spcPct val="100000"/>
              </a:lnSpc>
              <a:spcBef>
                <a:spcPts val="1022"/>
              </a:spcBef>
              <a:buSzPct val="112500"/>
              <a:defRPr sz="1072"/>
            </a:pPr>
            <a:r>
              <a:rPr sz="1200" dirty="0"/>
              <a:t>data scientists like to go down rabbit holes</a:t>
            </a:r>
          </a:p>
          <a:p>
            <a:pPr marL="626249" lvl="1" indent="-234843" defTabSz="626249">
              <a:lnSpc>
                <a:spcPct val="100000"/>
              </a:lnSpc>
              <a:spcBef>
                <a:spcPts val="1022"/>
              </a:spcBef>
              <a:buSzPct val="112500"/>
              <a:defRPr sz="1072"/>
            </a:pPr>
            <a:r>
              <a:rPr sz="1200" dirty="0"/>
              <a:t>sometimes it will be rewarding to chase long shots, but don't lose sight of ROI</a:t>
            </a:r>
          </a:p>
          <a:p>
            <a:pPr marL="626249" lvl="1" indent="-234843" defTabSz="626249">
              <a:lnSpc>
                <a:spcPct val="100000"/>
              </a:lnSpc>
              <a:spcBef>
                <a:spcPts val="1022"/>
              </a:spcBef>
              <a:buSzPct val="112500"/>
              <a:defRPr sz="1072"/>
            </a:pPr>
            <a:r>
              <a:rPr sz="1200" dirty="0"/>
              <a:t>maintain the focus</a:t>
            </a:r>
          </a:p>
          <a:p>
            <a:pPr marL="313124" indent="-234843" defTabSz="626249">
              <a:lnSpc>
                <a:spcPct val="100000"/>
              </a:lnSpc>
              <a:spcBef>
                <a:spcPts val="1022"/>
              </a:spcBef>
              <a:defRPr sz="1206"/>
            </a:pPr>
            <a:r>
              <a:rPr sz="1600" dirty="0"/>
              <a:t>recognise contributions, share credit</a:t>
            </a:r>
          </a:p>
        </p:txBody>
      </p:sp>
      <p:pic>
        <p:nvPicPr>
          <p:cNvPr id="876" name="Shape 579" descr="Shape 579"/>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462974897"/>
      </p:ext>
    </p:extLst>
  </p:cSld>
  <p:clrMapOvr>
    <a:masterClrMapping/>
  </p:clrMapOvr>
  <p:transition spd="med"/>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hape 584"/>
          <p:cNvSpPr txBox="1">
            <a:spLocks noGrp="1"/>
          </p:cNvSpPr>
          <p:nvPr>
            <p:ph type="title" idx="4294967295"/>
          </p:nvPr>
        </p:nvSpPr>
        <p:spPr>
          <a:xfrm>
            <a:off x="335329" y="-270128"/>
            <a:ext cx="8594333" cy="469508"/>
          </a:xfrm>
          <a:prstGeom prst="rect">
            <a:avLst/>
          </a:prstGeom>
        </p:spPr>
        <p:txBody>
          <a:bodyPr/>
          <a:lstStyle>
            <a:lvl1pPr defTabSz="585215">
              <a:defRPr sz="1792" b="1"/>
            </a:lvl1pPr>
          </a:lstStyle>
          <a:p>
            <a:r>
              <a:t>Management</a:t>
            </a:r>
          </a:p>
        </p:txBody>
      </p:sp>
      <p:sp>
        <p:nvSpPr>
          <p:cNvPr id="879" name="Shape 585"/>
          <p:cNvSpPr txBox="1">
            <a:spLocks noGrp="1"/>
          </p:cNvSpPr>
          <p:nvPr>
            <p:ph type="body" idx="4294967295"/>
          </p:nvPr>
        </p:nvSpPr>
        <p:spPr>
          <a:xfrm>
            <a:off x="335330" y="884197"/>
            <a:ext cx="8548026" cy="3773533"/>
          </a:xfrm>
          <a:prstGeom prst="rect">
            <a:avLst/>
          </a:prstGeom>
        </p:spPr>
        <p:txBody>
          <a:bodyPr/>
          <a:lstStyle/>
          <a:p>
            <a:pPr defTabSz="626249">
              <a:lnSpc>
                <a:spcPct val="100000"/>
              </a:lnSpc>
              <a:spcBef>
                <a:spcPts val="1022"/>
              </a:spcBef>
              <a:buClr>
                <a:schemeClr val="accent2">
                  <a:lumOff val="21764"/>
                </a:schemeClr>
              </a:buClr>
              <a:defRPr sz="1206" b="1"/>
            </a:pPr>
            <a:r>
              <a:rPr dirty="0"/>
              <a:t>Managing Your Manager</a:t>
            </a:r>
          </a:p>
          <a:p>
            <a:pPr marL="313124" indent="-234843" defTabSz="626249">
              <a:lnSpc>
                <a:spcPct val="100000"/>
              </a:lnSpc>
              <a:spcBef>
                <a:spcPts val="1022"/>
              </a:spcBef>
              <a:defRPr sz="1206"/>
            </a:pPr>
            <a:r>
              <a:rPr dirty="0"/>
              <a:t>understand their limitations</a:t>
            </a:r>
          </a:p>
          <a:p>
            <a:pPr marL="626249" lvl="1" indent="-234843" defTabSz="626249">
              <a:lnSpc>
                <a:spcPct val="100000"/>
              </a:lnSpc>
              <a:spcBef>
                <a:spcPts val="1022"/>
              </a:spcBef>
              <a:buSzPct val="112500"/>
              <a:defRPr sz="1072"/>
            </a:pPr>
            <a:r>
              <a:rPr dirty="0"/>
              <a:t>many business team managers do not understand statistics or programming</a:t>
            </a:r>
          </a:p>
          <a:p>
            <a:pPr marL="626249" lvl="1" indent="-234843" defTabSz="626249">
              <a:lnSpc>
                <a:spcPct val="100000"/>
              </a:lnSpc>
              <a:spcBef>
                <a:spcPts val="1022"/>
              </a:spcBef>
              <a:buSzPct val="112500"/>
              <a:defRPr sz="1072"/>
            </a:pPr>
            <a:r>
              <a:rPr dirty="0"/>
              <a:t>many data science managers have never worked as an analyst</a:t>
            </a:r>
          </a:p>
          <a:p>
            <a:pPr marL="626249" lvl="1" indent="-234843" defTabSz="626249">
              <a:lnSpc>
                <a:spcPct val="100000"/>
              </a:lnSpc>
              <a:spcBef>
                <a:spcPts val="1022"/>
              </a:spcBef>
              <a:buSzPct val="112500"/>
              <a:defRPr sz="1072"/>
            </a:pPr>
            <a:r>
              <a:rPr dirty="0"/>
              <a:t>many accomplished analysts don’t understand how to win or manage clients</a:t>
            </a:r>
          </a:p>
          <a:p>
            <a:pPr marL="626249" lvl="1" indent="-234843" defTabSz="626249">
              <a:lnSpc>
                <a:spcPct val="100000"/>
              </a:lnSpc>
              <a:spcBef>
                <a:spcPts val="1022"/>
              </a:spcBef>
              <a:buSzPct val="112500"/>
              <a:defRPr sz="1072"/>
            </a:pPr>
            <a:r>
              <a:rPr dirty="0"/>
              <a:t>not everyone can manage teams, even if they do understand the work</a:t>
            </a:r>
          </a:p>
          <a:p>
            <a:pPr marL="626249" lvl="1" indent="-156562" defTabSz="626249">
              <a:lnSpc>
                <a:spcPct val="100000"/>
              </a:lnSpc>
              <a:spcBef>
                <a:spcPts val="1022"/>
              </a:spcBef>
              <a:defRPr sz="1072"/>
            </a:pPr>
            <a:r>
              <a:rPr dirty="0"/>
              <a:t>they may be subject to decision pressure</a:t>
            </a:r>
          </a:p>
          <a:p>
            <a:pPr marL="313124" indent="-234843" defTabSz="626249">
              <a:lnSpc>
                <a:spcPct val="100000"/>
              </a:lnSpc>
              <a:spcBef>
                <a:spcPts val="1022"/>
              </a:spcBef>
              <a:defRPr sz="1206"/>
            </a:pPr>
            <a:r>
              <a:rPr dirty="0"/>
              <a:t>avoid contradiction</a:t>
            </a:r>
          </a:p>
          <a:p>
            <a:pPr marL="626249" lvl="1" indent="-234843" defTabSz="626249">
              <a:lnSpc>
                <a:spcPct val="100000"/>
              </a:lnSpc>
              <a:spcBef>
                <a:spcPts val="1022"/>
              </a:spcBef>
              <a:buSzPct val="112500"/>
              <a:defRPr sz="1072"/>
            </a:pPr>
            <a:r>
              <a:rPr dirty="0"/>
              <a:t>present alternative perspectives or options</a:t>
            </a:r>
          </a:p>
          <a:p>
            <a:pPr marL="313124" indent="-234843" defTabSz="626249">
              <a:lnSpc>
                <a:spcPct val="100000"/>
              </a:lnSpc>
              <a:spcBef>
                <a:spcPts val="1022"/>
              </a:spcBef>
              <a:defRPr sz="1206"/>
            </a:pPr>
            <a:r>
              <a:rPr dirty="0"/>
              <a:t>be diplomatic and impartial in presenting your findings and recommendations</a:t>
            </a:r>
          </a:p>
          <a:p>
            <a:pPr marL="626249" lvl="1" indent="-234843" defTabSz="626249">
              <a:lnSpc>
                <a:spcPct val="100000"/>
              </a:lnSpc>
              <a:spcBef>
                <a:spcPts val="1022"/>
              </a:spcBef>
              <a:buSzPct val="112500"/>
              <a:defRPr sz="1072"/>
            </a:pPr>
            <a:r>
              <a:rPr dirty="0"/>
              <a:t>beware of invitations to extrapolate </a:t>
            </a:r>
          </a:p>
          <a:p>
            <a:pPr marL="313124" indent="-156562" defTabSz="626249">
              <a:lnSpc>
                <a:spcPct val="100000"/>
              </a:lnSpc>
              <a:spcBef>
                <a:spcPts val="1022"/>
              </a:spcBef>
              <a:defRPr sz="1206"/>
            </a:pPr>
            <a:r>
              <a:rPr dirty="0"/>
              <a:t>guide them tactfully toward optimal, informed decisions</a:t>
            </a:r>
          </a:p>
        </p:txBody>
      </p:sp>
      <p:pic>
        <p:nvPicPr>
          <p:cNvPr id="880" name="Shape 586" descr="Shape 586"/>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678819376"/>
      </p:ext>
    </p:extLst>
  </p:cSld>
  <p:clrMapOvr>
    <a:masterClrMapping/>
  </p:clrMapOvr>
  <p:transition spd="med"/>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591"/>
          <p:cNvSpPr txBox="1">
            <a:spLocks noGrp="1"/>
          </p:cNvSpPr>
          <p:nvPr>
            <p:ph type="body" idx="4294967295"/>
          </p:nvPr>
        </p:nvSpPr>
        <p:spPr>
          <a:xfrm>
            <a:off x="335330" y="884197"/>
            <a:ext cx="8548026" cy="3773533"/>
          </a:xfrm>
          <a:prstGeom prst="rect">
            <a:avLst/>
          </a:prstGeom>
        </p:spPr>
        <p:txBody>
          <a:bodyPr/>
          <a:lstStyle/>
          <a:p>
            <a:pPr>
              <a:lnSpc>
                <a:spcPct val="100000"/>
              </a:lnSpc>
              <a:buClr>
                <a:schemeClr val="accent2">
                  <a:lumOff val="21764"/>
                </a:schemeClr>
              </a:buClr>
              <a:buSzTx/>
              <a:buNone/>
              <a:defRPr>
                <a:solidFill>
                  <a:schemeClr val="accent2">
                    <a:lumOff val="21764"/>
                  </a:schemeClr>
                </a:solidFill>
              </a:defRPr>
            </a:pPr>
            <a:endParaRPr>
              <a:solidFill>
                <a:srgbClr val="000000"/>
              </a:solidFill>
            </a:endParaRPr>
          </a:p>
          <a:p>
            <a:pPr>
              <a:lnSpc>
                <a:spcPct val="100000"/>
              </a:lnSpc>
              <a:buClr>
                <a:schemeClr val="accent2">
                  <a:lumOff val="21764"/>
                </a:schemeClr>
              </a:buClr>
              <a:buSzTx/>
              <a:buNone/>
              <a:defRPr b="1" i="1"/>
            </a:pPr>
            <a:r>
              <a:t>Any other advice?</a:t>
            </a:r>
          </a:p>
        </p:txBody>
      </p:sp>
      <p:sp>
        <p:nvSpPr>
          <p:cNvPr id="883" name="Shape 592"/>
          <p:cNvSpPr txBox="1">
            <a:spLocks noGrp="1"/>
          </p:cNvSpPr>
          <p:nvPr>
            <p:ph type="title" idx="4294967295"/>
          </p:nvPr>
        </p:nvSpPr>
        <p:spPr>
          <a:xfrm>
            <a:off x="335329" y="-237471"/>
            <a:ext cx="8594333" cy="469508"/>
          </a:xfrm>
          <a:prstGeom prst="rect">
            <a:avLst/>
          </a:prstGeom>
        </p:spPr>
        <p:txBody>
          <a:bodyPr/>
          <a:lstStyle>
            <a:lvl1pPr defTabSz="585215">
              <a:defRPr sz="1792" b="1"/>
            </a:lvl1pPr>
          </a:lstStyle>
          <a:p>
            <a:r>
              <a:rPr dirty="0"/>
              <a:t>Management</a:t>
            </a:r>
          </a:p>
        </p:txBody>
      </p:sp>
      <p:pic>
        <p:nvPicPr>
          <p:cNvPr id="884" name="Shape 593" descr="Shape 59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29614499"/>
      </p:ext>
    </p:extLst>
  </p:cSld>
  <p:clrMapOvr>
    <a:masterClrMapping/>
  </p:clrMapOvr>
  <p:transition spd="med"/>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5" name="Shape 746" descr="Shape 746"/>
          <p:cNvPicPr>
            <a:picLocks noChangeAspect="1"/>
          </p:cNvPicPr>
          <p:nvPr/>
        </p:nvPicPr>
        <p:blipFill>
          <a:blip r:embed="rId2">
            <a:extLst/>
          </a:blip>
          <a:stretch>
            <a:fillRect/>
          </a:stretch>
        </p:blipFill>
        <p:spPr>
          <a:xfrm>
            <a:off x="-82648" y="-59189"/>
            <a:ext cx="9467389" cy="5354539"/>
          </a:xfrm>
          <a:prstGeom prst="rect">
            <a:avLst/>
          </a:prstGeom>
          <a:ln w="12700">
            <a:miter lim="400000"/>
          </a:ln>
        </p:spPr>
      </p:pic>
      <p:sp>
        <p:nvSpPr>
          <p:cNvPr id="1016" name="Shape 747"/>
          <p:cNvSpPr txBox="1">
            <a:spLocks noGrp="1"/>
          </p:cNvSpPr>
          <p:nvPr>
            <p:ph type="title"/>
          </p:nvPr>
        </p:nvSpPr>
        <p:spPr>
          <a:xfrm>
            <a:off x="711684" y="285291"/>
            <a:ext cx="7860789" cy="1016294"/>
          </a:xfrm>
          <a:prstGeom prst="rect">
            <a:avLst/>
          </a:prstGeom>
        </p:spPr>
        <p:txBody>
          <a:bodyPr lIns="50753" tIns="50753" rIns="50753" bIns="50753"/>
          <a:lstStyle>
            <a:lvl1pPr algn="ctr">
              <a:defRPr sz="4800" b="0">
                <a:solidFill>
                  <a:srgbClr val="E8E8E8"/>
                </a:solidFill>
              </a:defRPr>
            </a:lvl1pPr>
          </a:lstStyle>
          <a:p>
            <a:r>
              <a:t>Job Seeking</a:t>
            </a:r>
          </a:p>
        </p:txBody>
      </p:sp>
    </p:spTree>
    <p:extLst>
      <p:ext uri="{BB962C8B-B14F-4D97-AF65-F5344CB8AC3E}">
        <p14:creationId xmlns:p14="http://schemas.microsoft.com/office/powerpoint/2010/main" val="1033701291"/>
      </p:ext>
    </p:extLst>
  </p:cSld>
  <p:clrMapOvr>
    <a:masterClrMapping/>
  </p:clrMapOvr>
  <p:transition spd="med"/>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 name="Shape 752"/>
          <p:cNvSpPr txBox="1">
            <a:spLocks noGrp="1"/>
          </p:cNvSpPr>
          <p:nvPr>
            <p:ph type="body" sz="quarter" idx="1"/>
          </p:nvPr>
        </p:nvSpPr>
        <p:spPr>
          <a:xfrm>
            <a:off x="3429187" y="1487922"/>
            <a:ext cx="4040027" cy="1629934"/>
          </a:xfrm>
          <a:prstGeom prst="rect">
            <a:avLst/>
          </a:prstGeom>
        </p:spPr>
        <p:txBody>
          <a:bodyPr anchor="ctr"/>
          <a:lstStyle/>
          <a:p>
            <a:pPr>
              <a:defRPr sz="2600" b="1">
                <a:solidFill>
                  <a:srgbClr val="E41A23"/>
                </a:solidFill>
              </a:defRPr>
            </a:pPr>
            <a:r>
              <a:t>Aspiring Data Scientist</a:t>
            </a:r>
            <a:br/>
            <a:r>
              <a:rPr sz="1431"/>
              <a:t>Target Industry:  </a:t>
            </a:r>
            <a:r>
              <a:rPr sz="1431" b="0" i="1"/>
              <a:t>anything </a:t>
            </a:r>
            <a:r>
              <a:rPr sz="1431" b="0" i="1" strike="sngStrike"/>
              <a:t>cool</a:t>
            </a:r>
            <a:br>
              <a:rPr sz="1431" b="0" i="1" strike="sngStrike"/>
            </a:br>
            <a:r>
              <a:rPr sz="1431"/>
              <a:t>Target Salary:</a:t>
            </a:r>
            <a:r>
              <a:rPr sz="1431" b="0"/>
              <a:t> </a:t>
            </a:r>
            <a:r>
              <a:rPr sz="1431" b="0" i="1"/>
              <a:t>    </a:t>
            </a:r>
            <a:r>
              <a:rPr sz="1431" b="0" i="1" strike="sngStrike"/>
              <a:t>$200,000+</a:t>
            </a:r>
            <a:r>
              <a:rPr sz="1431" b="0" i="1"/>
              <a:t> $100,000</a:t>
            </a:r>
          </a:p>
        </p:txBody>
      </p:sp>
      <p:pic>
        <p:nvPicPr>
          <p:cNvPr id="1019" name="Shape 753" descr="Shape 75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
        <p:nvSpPr>
          <p:cNvPr id="1020" name="Shape 754"/>
          <p:cNvSpPr/>
          <p:nvPr/>
        </p:nvSpPr>
        <p:spPr>
          <a:xfrm>
            <a:off x="3544288" y="2920234"/>
            <a:ext cx="4735855" cy="1"/>
          </a:xfrm>
          <a:prstGeom prst="line">
            <a:avLst/>
          </a:prstGeom>
          <a:ln>
            <a:solidFill>
              <a:schemeClr val="accent2">
                <a:lumOff val="21764"/>
              </a:schemeClr>
            </a:solidFill>
          </a:ln>
        </p:spPr>
        <p:txBody>
          <a:bodyPr lIns="46735" rIns="46735"/>
          <a:lstStyle/>
          <a:p>
            <a:endParaRPr sz="2351"/>
          </a:p>
        </p:txBody>
      </p:sp>
      <p:sp>
        <p:nvSpPr>
          <p:cNvPr id="1021" name="Shape 755"/>
          <p:cNvSpPr txBox="1"/>
          <p:nvPr/>
        </p:nvSpPr>
        <p:spPr>
          <a:xfrm>
            <a:off x="3501101" y="2968203"/>
            <a:ext cx="3504588" cy="381767"/>
          </a:xfrm>
          <a:prstGeom prst="rect">
            <a:avLst/>
          </a:prstGeom>
          <a:ln w="12700">
            <a:miter lim="400000"/>
          </a:ln>
          <a:extLst>
            <a:ext uri="{C572A759-6A51-4108-AA02-DFA0A04FC94B}">
              <ma14:wrappingTextBoxFlag xmlns:ma14="http://schemas.microsoft.com/office/mac/drawingml/2011/main" val="1"/>
            </a:ext>
          </a:extLst>
        </p:spPr>
        <p:txBody>
          <a:bodyPr lIns="93456" tIns="93456" rIns="93456" bIns="93456">
            <a:spAutoFit/>
          </a:bodyPr>
          <a:lstStyle>
            <a:lvl1pPr>
              <a:defRPr sz="1200">
                <a:latin typeface="+mj-lt"/>
                <a:ea typeface="+mj-ea"/>
                <a:cs typeface="+mj-cs"/>
                <a:sym typeface="Helvetica Neue"/>
              </a:defRPr>
            </a:lvl1pPr>
          </a:lstStyle>
          <a:p>
            <a:r>
              <a:rPr sz="1227"/>
              <a:t>Worked at:</a:t>
            </a:r>
          </a:p>
        </p:txBody>
      </p:sp>
      <p:pic>
        <p:nvPicPr>
          <p:cNvPr id="1022" name="Shape 756" descr="Shape 756"/>
          <p:cNvPicPr>
            <a:picLocks noChangeAspect="1"/>
          </p:cNvPicPr>
          <p:nvPr/>
        </p:nvPicPr>
        <p:blipFill>
          <a:blip r:embed="rId3">
            <a:extLst/>
          </a:blip>
          <a:stretch>
            <a:fillRect/>
          </a:stretch>
        </p:blipFill>
        <p:spPr>
          <a:xfrm>
            <a:off x="1085027" y="1756994"/>
            <a:ext cx="1954693" cy="2314389"/>
          </a:xfrm>
          <a:prstGeom prst="rect">
            <a:avLst/>
          </a:prstGeom>
          <a:ln w="12700">
            <a:miter lim="400000"/>
          </a:ln>
        </p:spPr>
      </p:pic>
      <p:pic>
        <p:nvPicPr>
          <p:cNvPr id="1023" name="Shape 757" descr="Shape 757"/>
          <p:cNvPicPr>
            <a:picLocks noChangeAspect="1"/>
          </p:cNvPicPr>
          <p:nvPr/>
        </p:nvPicPr>
        <p:blipFill>
          <a:blip r:embed="rId4">
            <a:extLst/>
          </a:blip>
          <a:stretch>
            <a:fillRect/>
          </a:stretch>
        </p:blipFill>
        <p:spPr>
          <a:xfrm>
            <a:off x="6115739" y="3353963"/>
            <a:ext cx="807173" cy="731111"/>
          </a:xfrm>
          <a:prstGeom prst="rect">
            <a:avLst/>
          </a:prstGeom>
          <a:ln w="12700">
            <a:miter lim="400000"/>
          </a:ln>
        </p:spPr>
      </p:pic>
      <p:pic>
        <p:nvPicPr>
          <p:cNvPr id="1024" name="Shape 758" descr="Shape 758"/>
          <p:cNvPicPr>
            <a:picLocks noChangeAspect="1"/>
          </p:cNvPicPr>
          <p:nvPr/>
        </p:nvPicPr>
        <p:blipFill>
          <a:blip r:embed="rId5">
            <a:extLst/>
          </a:blip>
          <a:stretch>
            <a:fillRect/>
          </a:stretch>
        </p:blipFill>
        <p:spPr>
          <a:xfrm>
            <a:off x="4946368" y="3339088"/>
            <a:ext cx="807173" cy="807173"/>
          </a:xfrm>
          <a:prstGeom prst="rect">
            <a:avLst/>
          </a:prstGeom>
          <a:ln w="12700">
            <a:miter lim="400000"/>
          </a:ln>
        </p:spPr>
      </p:pic>
      <p:pic>
        <p:nvPicPr>
          <p:cNvPr id="1025" name="Shape 759" descr="Shape 759"/>
          <p:cNvPicPr>
            <a:picLocks noChangeAspect="1"/>
          </p:cNvPicPr>
          <p:nvPr/>
        </p:nvPicPr>
        <p:blipFill>
          <a:blip r:embed="rId6">
            <a:extLst/>
          </a:blip>
          <a:stretch>
            <a:fillRect/>
          </a:stretch>
        </p:blipFill>
        <p:spPr>
          <a:xfrm>
            <a:off x="3627190" y="3469268"/>
            <a:ext cx="978242" cy="546813"/>
          </a:xfrm>
          <a:prstGeom prst="rect">
            <a:avLst/>
          </a:prstGeom>
          <a:ln w="12700">
            <a:miter lim="400000"/>
          </a:ln>
        </p:spPr>
      </p:pic>
    </p:spTree>
    <p:extLst>
      <p:ext uri="{BB962C8B-B14F-4D97-AF65-F5344CB8AC3E}">
        <p14:creationId xmlns:p14="http://schemas.microsoft.com/office/powerpoint/2010/main" val="274893607"/>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4" name="Line"/>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25" name="SPARK"/>
          <p:cNvSpPr txBox="1">
            <a:spLocks noGrp="1"/>
          </p:cNvSpPr>
          <p:nvPr>
            <p:ph type="title" idx="4294967295"/>
          </p:nvPr>
        </p:nvSpPr>
        <p:spPr>
          <a:xfrm>
            <a:off x="347662" y="1116012"/>
            <a:ext cx="8426451" cy="3894138"/>
          </a:xfrm>
          <a:prstGeom prst="rect">
            <a:avLst/>
          </a:prstGeom>
        </p:spPr>
        <p:txBody>
          <a:bodyPr lIns="38100" tIns="38100" rIns="38100" bIns="38100" anchor="ctr"/>
          <a:lstStyle>
            <a:lvl1pPr marL="27728" marR="27728" defTabSz="914400">
              <a:lnSpc>
                <a:spcPct val="70000"/>
              </a:lnSpc>
              <a:defRPr sz="8800"/>
            </a:lvl1pPr>
          </a:lstStyle>
          <a:p>
            <a:pPr marL="0" algn="ctr">
              <a:buSzPct val="100000"/>
            </a:pPr>
            <a:r>
              <a:rPr lang="en-GB" sz="6000" dirty="0" smtClean="0"/>
              <a:t>PART 1</a:t>
            </a:r>
            <a:endParaRPr lang="en-GB" sz="6000" dirty="0"/>
          </a:p>
        </p:txBody>
      </p:sp>
      <p:sp>
        <p:nvSpPr>
          <p:cNvPr id="226" name="DATA SCIENCE PART TIME COURSE"/>
          <p:cNvSpPr txBox="1">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561192189"/>
      </p:ext>
    </p:extLst>
  </p:cSld>
  <p:clrMapOvr>
    <a:masterClrMapping/>
  </p:clrMapOvr>
  <p:transition spd="med"/>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Shape 764"/>
          <p:cNvSpPr txBox="1">
            <a:spLocks noGrp="1"/>
          </p:cNvSpPr>
          <p:nvPr>
            <p:ph type="title" idx="4294967295"/>
          </p:nvPr>
        </p:nvSpPr>
        <p:spPr>
          <a:xfrm>
            <a:off x="335329" y="-237470"/>
            <a:ext cx="8594333" cy="469508"/>
          </a:xfrm>
          <a:prstGeom prst="rect">
            <a:avLst/>
          </a:prstGeom>
        </p:spPr>
        <p:txBody>
          <a:bodyPr/>
          <a:lstStyle>
            <a:lvl1pPr defTabSz="585215">
              <a:defRPr sz="1792" b="1"/>
            </a:lvl1pPr>
          </a:lstStyle>
          <a:p>
            <a:r>
              <a:t>Job Applications</a:t>
            </a:r>
          </a:p>
        </p:txBody>
      </p:sp>
      <p:sp>
        <p:nvSpPr>
          <p:cNvPr id="1028" name="Shape 765"/>
          <p:cNvSpPr txBox="1">
            <a:spLocks noGrp="1"/>
          </p:cNvSpPr>
          <p:nvPr>
            <p:ph type="body" idx="4294967295"/>
          </p:nvPr>
        </p:nvSpPr>
        <p:spPr>
          <a:xfrm>
            <a:off x="335330" y="902724"/>
            <a:ext cx="8548026" cy="3734894"/>
          </a:xfrm>
          <a:prstGeom prst="rect">
            <a:avLst/>
          </a:prstGeom>
        </p:spPr>
        <p:txBody>
          <a:bodyPr/>
          <a:lstStyle/>
          <a:p>
            <a:pPr marL="364532" indent="-273399" defTabSz="729065">
              <a:lnSpc>
                <a:spcPct val="100000"/>
              </a:lnSpc>
              <a:spcBef>
                <a:spcPts val="1227"/>
              </a:spcBef>
              <a:defRPr sz="1403"/>
            </a:pPr>
            <a:r>
              <a:rPr dirty="0"/>
              <a:t>the Job Description is often a wish list</a:t>
            </a:r>
          </a:p>
          <a:p>
            <a:pPr marL="729065" lvl="1" indent="-273399" defTabSz="729065">
              <a:lnSpc>
                <a:spcPct val="100000"/>
              </a:lnSpc>
              <a:spcBef>
                <a:spcPts val="1227"/>
              </a:spcBef>
              <a:buSzPct val="112500"/>
              <a:defRPr sz="1248"/>
            </a:pPr>
            <a:r>
              <a:rPr dirty="0"/>
              <a:t>could be prepared by somebody who doesn’t understand the work</a:t>
            </a:r>
          </a:p>
          <a:p>
            <a:pPr marL="729065" lvl="1" indent="-273399" defTabSz="729065">
              <a:lnSpc>
                <a:spcPct val="100000"/>
              </a:lnSpc>
              <a:spcBef>
                <a:spcPts val="1227"/>
              </a:spcBef>
              <a:buSzPct val="112500"/>
              <a:defRPr sz="1248"/>
            </a:pPr>
            <a:r>
              <a:rPr dirty="0"/>
              <a:t>call recruiter, open a dialog, get the inside scoop</a:t>
            </a:r>
          </a:p>
          <a:p>
            <a:pPr marL="729065" lvl="1" indent="-273399" defTabSz="729065">
              <a:lnSpc>
                <a:spcPct val="100000"/>
              </a:lnSpc>
              <a:spcBef>
                <a:spcPts val="716"/>
              </a:spcBef>
              <a:buSzPct val="112500"/>
              <a:defRPr sz="1248"/>
            </a:pPr>
            <a:r>
              <a:rPr dirty="0"/>
              <a:t>you should meet ≥ 80% of key requirements of the role</a:t>
            </a:r>
          </a:p>
          <a:p>
            <a:pPr marL="364532" indent="-273399" defTabSz="729065">
              <a:lnSpc>
                <a:spcPct val="100000"/>
              </a:lnSpc>
              <a:spcBef>
                <a:spcPts val="1227"/>
              </a:spcBef>
              <a:defRPr sz="1403"/>
            </a:pPr>
            <a:r>
              <a:rPr dirty="0"/>
              <a:t>recruiters usually treat blind selection of candidates as a specification-matching exercise</a:t>
            </a:r>
          </a:p>
          <a:p>
            <a:pPr marL="729065" lvl="1" indent="-273399" defTabSz="729065">
              <a:lnSpc>
                <a:spcPct val="100000"/>
              </a:lnSpc>
              <a:spcBef>
                <a:spcPts val="716"/>
              </a:spcBef>
              <a:buSzPct val="112500"/>
              <a:defRPr sz="1248"/>
            </a:pPr>
            <a:r>
              <a:rPr dirty="0"/>
              <a:t>the client is hiring a person, not a specification,</a:t>
            </a:r>
            <a:br>
              <a:rPr dirty="0"/>
            </a:br>
            <a:r>
              <a:rPr dirty="0"/>
              <a:t>but they often don't know what kind of person they need</a:t>
            </a:r>
          </a:p>
          <a:p>
            <a:pPr marL="364532" indent="-273399" defTabSz="729065">
              <a:lnSpc>
                <a:spcPct val="100000"/>
              </a:lnSpc>
              <a:spcBef>
                <a:spcPts val="1227"/>
              </a:spcBef>
              <a:defRPr sz="1403"/>
            </a:pPr>
            <a:r>
              <a:rPr dirty="0"/>
              <a:t>business experience can be more important than technical experience</a:t>
            </a:r>
          </a:p>
          <a:p>
            <a:pPr marL="729065" lvl="1" indent="-182265" defTabSz="729065">
              <a:lnSpc>
                <a:spcPct val="100000"/>
              </a:lnSpc>
              <a:spcBef>
                <a:spcPts val="1227"/>
              </a:spcBef>
              <a:defRPr sz="1248"/>
            </a:pPr>
            <a:r>
              <a:rPr dirty="0"/>
              <a:t>hiring decisions are usually made by someone with more of a business orientation than a technical one: </a:t>
            </a:r>
            <a:br>
              <a:rPr dirty="0"/>
            </a:br>
            <a:r>
              <a:rPr i="1" dirty="0"/>
              <a:t>they are hiring to solve a business problem!</a:t>
            </a:r>
          </a:p>
          <a:p>
            <a:pPr marL="729065" lvl="1" indent="-182265" defTabSz="729065">
              <a:lnSpc>
                <a:spcPct val="100000"/>
              </a:lnSpc>
              <a:spcBef>
                <a:spcPts val="1227"/>
              </a:spcBef>
              <a:defRPr sz="1248"/>
            </a:pPr>
            <a:r>
              <a:rPr dirty="0"/>
              <a:t>emphasise your experience in related industry verticals</a:t>
            </a:r>
          </a:p>
        </p:txBody>
      </p:sp>
      <p:pic>
        <p:nvPicPr>
          <p:cNvPr id="1029" name="Shape 766" descr="Shape 766"/>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899528152"/>
      </p:ext>
    </p:extLst>
  </p:cSld>
  <p:clrMapOvr>
    <a:masterClrMapping/>
  </p:clrMapOvr>
  <p:transition spd="med"/>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Shape 771"/>
          <p:cNvSpPr txBox="1">
            <a:spLocks noGrp="1"/>
          </p:cNvSpPr>
          <p:nvPr>
            <p:ph type="title" idx="4294967295"/>
          </p:nvPr>
        </p:nvSpPr>
        <p:spPr>
          <a:xfrm>
            <a:off x="335329" y="-226586"/>
            <a:ext cx="8594333" cy="469508"/>
          </a:xfrm>
          <a:prstGeom prst="rect">
            <a:avLst/>
          </a:prstGeom>
        </p:spPr>
        <p:txBody>
          <a:bodyPr/>
          <a:lstStyle>
            <a:lvl1pPr defTabSz="585215">
              <a:defRPr sz="1792" b="1"/>
            </a:lvl1pPr>
          </a:lstStyle>
          <a:p>
            <a:r>
              <a:t>Job Applications</a:t>
            </a:r>
          </a:p>
        </p:txBody>
      </p:sp>
      <p:sp>
        <p:nvSpPr>
          <p:cNvPr id="1032" name="Shape 772"/>
          <p:cNvSpPr txBox="1">
            <a:spLocks noGrp="1"/>
          </p:cNvSpPr>
          <p:nvPr>
            <p:ph type="body" idx="4294967295"/>
          </p:nvPr>
        </p:nvSpPr>
        <p:spPr>
          <a:xfrm>
            <a:off x="335330" y="902724"/>
            <a:ext cx="8548026" cy="3734894"/>
          </a:xfrm>
          <a:prstGeom prst="rect">
            <a:avLst/>
          </a:prstGeom>
        </p:spPr>
        <p:txBody>
          <a:bodyPr/>
          <a:lstStyle/>
          <a:p>
            <a:pPr marL="401921" indent="-301441" defTabSz="803842">
              <a:lnSpc>
                <a:spcPct val="100000"/>
              </a:lnSpc>
              <a:spcBef>
                <a:spcPts val="1329"/>
              </a:spcBef>
              <a:defRPr sz="1548"/>
            </a:pPr>
            <a:r>
              <a:rPr dirty="0"/>
              <a:t>Résumé</a:t>
            </a:r>
          </a:p>
          <a:p>
            <a:pPr marL="803842" lvl="1" indent="-301441" defTabSz="803842">
              <a:lnSpc>
                <a:spcPct val="100000"/>
              </a:lnSpc>
              <a:buSzPct val="112500"/>
              <a:defRPr sz="1376"/>
            </a:pPr>
            <a:r>
              <a:rPr dirty="0"/>
              <a:t>3 pages max (as much white space as possible)</a:t>
            </a:r>
          </a:p>
          <a:p>
            <a:pPr marL="803842" lvl="1" indent="-301441" defTabSz="803842">
              <a:lnSpc>
                <a:spcPct val="100000"/>
              </a:lnSpc>
              <a:buSzPct val="112500"/>
              <a:defRPr sz="1376"/>
            </a:pPr>
            <a:r>
              <a:rPr dirty="0"/>
              <a:t>skills, education, current/recent employment on 1st page</a:t>
            </a:r>
          </a:p>
          <a:p>
            <a:pPr marL="803842" lvl="1" indent="-301441" defTabSz="803842">
              <a:lnSpc>
                <a:spcPct val="100000"/>
              </a:lnSpc>
              <a:buSzPct val="112500"/>
              <a:defRPr sz="1376"/>
            </a:pPr>
            <a:r>
              <a:rPr dirty="0"/>
              <a:t>highlights of projects, not responsibilities</a:t>
            </a:r>
          </a:p>
          <a:p>
            <a:pPr marL="803842" lvl="1" indent="-301441" defTabSz="803842">
              <a:lnSpc>
                <a:spcPct val="100000"/>
              </a:lnSpc>
              <a:spcBef>
                <a:spcPts val="818"/>
              </a:spcBef>
              <a:buSzPct val="112500"/>
              <a:defRPr sz="1376"/>
            </a:pPr>
            <a:r>
              <a:rPr dirty="0"/>
              <a:t>PAR (Problem addressed, Approach/Action taken, Results/Recommendations)</a:t>
            </a:r>
          </a:p>
          <a:p>
            <a:pPr marL="401921" indent="-301441" defTabSz="803842">
              <a:lnSpc>
                <a:spcPct val="100000"/>
              </a:lnSpc>
              <a:spcBef>
                <a:spcPts val="1329"/>
              </a:spcBef>
              <a:defRPr sz="1548"/>
            </a:pPr>
            <a:r>
              <a:rPr dirty="0"/>
              <a:t>cover letter</a:t>
            </a:r>
          </a:p>
          <a:p>
            <a:pPr marL="803842" lvl="1" indent="-200960" defTabSz="803842">
              <a:lnSpc>
                <a:spcPct val="100000"/>
              </a:lnSpc>
              <a:spcBef>
                <a:spcPts val="1329"/>
              </a:spcBef>
              <a:defRPr sz="1376"/>
            </a:pPr>
            <a:r>
              <a:rPr dirty="0"/>
              <a:t>2 pages max </a:t>
            </a:r>
          </a:p>
          <a:p>
            <a:pPr marL="803842" lvl="1" indent="-200960" defTabSz="803842">
              <a:lnSpc>
                <a:spcPct val="100000"/>
              </a:lnSpc>
              <a:spcBef>
                <a:spcPts val="1329"/>
              </a:spcBef>
              <a:defRPr sz="1376"/>
            </a:pPr>
            <a:r>
              <a:rPr dirty="0"/>
              <a:t>many won’t read it unless the résumé already caught their attention, but some will read it first</a:t>
            </a:r>
          </a:p>
          <a:p>
            <a:pPr marL="803842" lvl="1" indent="-200960" defTabSz="803842">
              <a:lnSpc>
                <a:spcPct val="100000"/>
              </a:lnSpc>
              <a:spcBef>
                <a:spcPts val="1329"/>
              </a:spcBef>
              <a:defRPr sz="1376"/>
            </a:pPr>
            <a:r>
              <a:rPr dirty="0"/>
              <a:t>demonstrate how your experience and knowledge would fit role and explain why you want to work for this employer</a:t>
            </a:r>
          </a:p>
          <a:p>
            <a:pPr marL="803842" lvl="1" indent="-200960" defTabSz="803842">
              <a:lnSpc>
                <a:spcPct val="100000"/>
              </a:lnSpc>
              <a:spcBef>
                <a:spcPts val="1329"/>
              </a:spcBef>
              <a:defRPr sz="1376"/>
            </a:pPr>
            <a:r>
              <a:rPr dirty="0"/>
              <a:t>not every candidate will bother to provide one; </a:t>
            </a:r>
            <a:br>
              <a:rPr dirty="0"/>
            </a:br>
            <a:r>
              <a:rPr dirty="0"/>
              <a:t>an opportunity for you to stand out</a:t>
            </a:r>
          </a:p>
        </p:txBody>
      </p:sp>
      <p:pic>
        <p:nvPicPr>
          <p:cNvPr id="1033" name="Shape 773" descr="Shape 773"/>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84775784"/>
      </p:ext>
    </p:extLst>
  </p:cSld>
  <p:clrMapOvr>
    <a:masterClrMapping/>
  </p:clrMapOvr>
  <p:transition spd="med"/>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hape 778"/>
          <p:cNvSpPr txBox="1">
            <a:spLocks noGrp="1"/>
          </p:cNvSpPr>
          <p:nvPr>
            <p:ph type="title" idx="4294967295"/>
          </p:nvPr>
        </p:nvSpPr>
        <p:spPr>
          <a:xfrm>
            <a:off x="335329" y="-226584"/>
            <a:ext cx="8594333" cy="469508"/>
          </a:xfrm>
          <a:prstGeom prst="rect">
            <a:avLst/>
          </a:prstGeom>
        </p:spPr>
        <p:txBody>
          <a:bodyPr/>
          <a:lstStyle>
            <a:lvl1pPr defTabSz="585215">
              <a:defRPr sz="1792" b="1"/>
            </a:lvl1pPr>
          </a:lstStyle>
          <a:p>
            <a:r>
              <a:t>Job Applications</a:t>
            </a:r>
          </a:p>
        </p:txBody>
      </p:sp>
      <p:sp>
        <p:nvSpPr>
          <p:cNvPr id="1036" name="Shape 779"/>
          <p:cNvSpPr txBox="1">
            <a:spLocks noGrp="1"/>
          </p:cNvSpPr>
          <p:nvPr>
            <p:ph type="body" idx="4294967295"/>
          </p:nvPr>
        </p:nvSpPr>
        <p:spPr>
          <a:xfrm>
            <a:off x="335330" y="902724"/>
            <a:ext cx="8548026" cy="3734894"/>
          </a:xfrm>
          <a:prstGeom prst="rect">
            <a:avLst/>
          </a:prstGeom>
        </p:spPr>
        <p:txBody>
          <a:bodyPr/>
          <a:lstStyle/>
          <a:p>
            <a:pPr marL="313124" indent="-234843" defTabSz="626249">
              <a:lnSpc>
                <a:spcPct val="100000"/>
              </a:lnSpc>
              <a:spcBef>
                <a:spcPts val="1022"/>
              </a:spcBef>
              <a:defRPr sz="1206"/>
            </a:pPr>
            <a:r>
              <a:rPr dirty="0"/>
              <a:t>Follow up</a:t>
            </a:r>
          </a:p>
          <a:p>
            <a:pPr marL="626249" lvl="1" indent="-234843" defTabSz="626249">
              <a:lnSpc>
                <a:spcPct val="100000"/>
              </a:lnSpc>
              <a:spcBef>
                <a:spcPts val="1022"/>
              </a:spcBef>
              <a:buSzPct val="112500"/>
              <a:defRPr sz="1072"/>
            </a:pPr>
            <a:r>
              <a:rPr dirty="0"/>
              <a:t>call the recruiter or advertiser; most people don’t, so here is a chance to ensure that your résumé gets read</a:t>
            </a:r>
          </a:p>
          <a:p>
            <a:pPr marL="626249" lvl="1" indent="-234843" defTabSz="626249">
              <a:lnSpc>
                <a:spcPct val="100000"/>
              </a:lnSpc>
              <a:buSzPct val="112500"/>
              <a:defRPr sz="1072"/>
            </a:pPr>
            <a:r>
              <a:rPr dirty="0"/>
              <a:t>ask when they expect to know something</a:t>
            </a:r>
          </a:p>
          <a:p>
            <a:pPr marL="626249" lvl="1" indent="-234843" defTabSz="626249">
              <a:lnSpc>
                <a:spcPct val="100000"/>
              </a:lnSpc>
              <a:spcBef>
                <a:spcPts val="613"/>
              </a:spcBef>
              <a:buSzPct val="112500"/>
              <a:defRPr sz="1072"/>
            </a:pPr>
            <a:r>
              <a:rPr dirty="0"/>
              <a:t>follow up regularly</a:t>
            </a:r>
          </a:p>
          <a:p>
            <a:pPr marL="313124" indent="-234843" defTabSz="626249">
              <a:lnSpc>
                <a:spcPct val="100000"/>
              </a:lnSpc>
              <a:spcBef>
                <a:spcPts val="1022"/>
              </a:spcBef>
              <a:defRPr sz="1206"/>
            </a:pPr>
            <a:r>
              <a:rPr dirty="0"/>
              <a:t>Interview</a:t>
            </a:r>
          </a:p>
          <a:p>
            <a:pPr marL="626249" lvl="1" indent="-156562" defTabSz="626249">
              <a:lnSpc>
                <a:spcPct val="100000"/>
              </a:lnSpc>
              <a:spcBef>
                <a:spcPts val="1022"/>
              </a:spcBef>
              <a:defRPr sz="1072"/>
            </a:pPr>
            <a:r>
              <a:rPr dirty="0"/>
              <a:t>research the employer</a:t>
            </a:r>
          </a:p>
          <a:p>
            <a:pPr marL="626249" lvl="1" indent="-156562" defTabSz="626249">
              <a:lnSpc>
                <a:spcPct val="100000"/>
              </a:lnSpc>
              <a:spcBef>
                <a:spcPts val="1022"/>
              </a:spcBef>
              <a:defRPr sz="1072"/>
            </a:pPr>
            <a:r>
              <a:rPr dirty="0"/>
              <a:t>research the interviewers</a:t>
            </a:r>
          </a:p>
          <a:p>
            <a:pPr marL="626249" lvl="1" indent="-156562" defTabSz="626249">
              <a:lnSpc>
                <a:spcPct val="100000"/>
              </a:lnSpc>
              <a:spcBef>
                <a:spcPts val="1022"/>
              </a:spcBef>
              <a:defRPr sz="1072"/>
            </a:pPr>
            <a:r>
              <a:rPr dirty="0"/>
              <a:t>prepare for their questions</a:t>
            </a:r>
          </a:p>
          <a:p>
            <a:pPr marL="626249" lvl="1" indent="-156562" defTabSz="626249">
              <a:lnSpc>
                <a:spcPct val="100000"/>
              </a:lnSpc>
              <a:spcBef>
                <a:spcPts val="1022"/>
              </a:spcBef>
              <a:defRPr sz="1072"/>
            </a:pPr>
            <a:r>
              <a:rPr dirty="0"/>
              <a:t>practice your answers</a:t>
            </a:r>
          </a:p>
          <a:p>
            <a:pPr marL="626249" lvl="1" indent="-156562" defTabSz="626249">
              <a:lnSpc>
                <a:spcPct val="100000"/>
              </a:lnSpc>
              <a:spcBef>
                <a:spcPts val="1022"/>
              </a:spcBef>
              <a:defRPr sz="1072"/>
            </a:pPr>
            <a:r>
              <a:rPr dirty="0"/>
              <a:t>prepare your own questions</a:t>
            </a:r>
          </a:p>
          <a:p>
            <a:pPr marL="626249" lvl="1" indent="-156562" defTabSz="626249">
              <a:lnSpc>
                <a:spcPct val="100000"/>
              </a:lnSpc>
              <a:spcBef>
                <a:spcPts val="1022"/>
              </a:spcBef>
              <a:defRPr sz="1072"/>
            </a:pPr>
            <a:r>
              <a:rPr dirty="0"/>
              <a:t>read advice about interview preparation for your profession</a:t>
            </a:r>
          </a:p>
          <a:p>
            <a:pPr marL="939373" lvl="2" indent="-156562" defTabSz="626249">
              <a:lnSpc>
                <a:spcPct val="100000"/>
              </a:lnSpc>
              <a:spcBef>
                <a:spcPts val="1022"/>
              </a:spcBef>
              <a:defRPr sz="938"/>
            </a:pPr>
            <a:r>
              <a:rPr dirty="0"/>
              <a:t>data scientists and analysts</a:t>
            </a:r>
          </a:p>
          <a:p>
            <a:pPr marL="939373" lvl="2" indent="-156562" defTabSz="626249">
              <a:lnSpc>
                <a:spcPct val="100000"/>
              </a:lnSpc>
              <a:spcBef>
                <a:spcPts val="1022"/>
              </a:spcBef>
              <a:defRPr sz="938"/>
            </a:pPr>
            <a:r>
              <a:rPr dirty="0"/>
              <a:t>the employer’s industry</a:t>
            </a:r>
          </a:p>
        </p:txBody>
      </p:sp>
      <p:pic>
        <p:nvPicPr>
          <p:cNvPr id="1037" name="Shape 780" descr="Shape 780"/>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1044943727"/>
      </p:ext>
    </p:extLst>
  </p:cSld>
  <p:clrMapOvr>
    <a:masterClrMapping/>
  </p:clrMapOvr>
  <p:transition spd="med"/>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 name="Shape 785"/>
          <p:cNvSpPr txBox="1">
            <a:spLocks noGrp="1"/>
          </p:cNvSpPr>
          <p:nvPr>
            <p:ph type="title" idx="4294967295"/>
          </p:nvPr>
        </p:nvSpPr>
        <p:spPr>
          <a:xfrm>
            <a:off x="335329" y="263274"/>
            <a:ext cx="8594333" cy="469508"/>
          </a:xfrm>
          <a:prstGeom prst="rect">
            <a:avLst/>
          </a:prstGeom>
        </p:spPr>
        <p:txBody>
          <a:bodyPr/>
          <a:lstStyle>
            <a:lvl1pPr defTabSz="585215">
              <a:defRPr sz="1792" b="1"/>
            </a:lvl1pPr>
          </a:lstStyle>
          <a:p>
            <a:r>
              <a:t>Job Applications</a:t>
            </a:r>
          </a:p>
        </p:txBody>
      </p:sp>
      <p:sp>
        <p:nvSpPr>
          <p:cNvPr id="1040" name="Shape 786"/>
          <p:cNvSpPr txBox="1">
            <a:spLocks noGrp="1"/>
          </p:cNvSpPr>
          <p:nvPr>
            <p:ph type="body" idx="4294967295"/>
          </p:nvPr>
        </p:nvSpPr>
        <p:spPr>
          <a:xfrm>
            <a:off x="335330" y="902724"/>
            <a:ext cx="8548026" cy="3734894"/>
          </a:xfrm>
          <a:prstGeom prst="rect">
            <a:avLst/>
          </a:prstGeom>
        </p:spPr>
        <p:txBody>
          <a:bodyPr/>
          <a:lstStyle/>
          <a:p>
            <a:pPr>
              <a:lnSpc>
                <a:spcPct val="100000"/>
              </a:lnSpc>
              <a:buClr>
                <a:schemeClr val="accent2">
                  <a:lumOff val="21764"/>
                </a:schemeClr>
              </a:buClr>
              <a:buSzTx/>
              <a:buNone/>
              <a:defRPr>
                <a:solidFill>
                  <a:schemeClr val="accent2">
                    <a:lumOff val="21764"/>
                  </a:schemeClr>
                </a:solidFill>
              </a:defRPr>
            </a:pPr>
            <a:endParaRPr>
              <a:solidFill>
                <a:srgbClr val="000000"/>
              </a:solidFill>
            </a:endParaRPr>
          </a:p>
          <a:p>
            <a:pPr>
              <a:lnSpc>
                <a:spcPct val="100000"/>
              </a:lnSpc>
              <a:buClr>
                <a:schemeClr val="accent2">
                  <a:lumOff val="21764"/>
                </a:schemeClr>
              </a:buClr>
              <a:buSzTx/>
              <a:buNone/>
              <a:defRPr b="1" i="1"/>
            </a:pPr>
            <a:r>
              <a:t>Any more advice?</a:t>
            </a:r>
          </a:p>
        </p:txBody>
      </p:sp>
      <p:pic>
        <p:nvPicPr>
          <p:cNvPr id="1041" name="Shape 787" descr="Shape 787"/>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247954523"/>
      </p:ext>
    </p:extLst>
  </p:cSld>
  <p:clrMapOvr>
    <a:masterClrMapping/>
  </p:clrMapOvr>
  <p:transition spd="med"/>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3" name="Line"/>
          <p:cNvSpPr/>
          <p:nvPr/>
        </p:nvSpPr>
        <p:spPr>
          <a:xfrm>
            <a:off x="464362" y="490993"/>
            <a:ext cx="8434351" cy="1586"/>
          </a:xfrm>
          <a:prstGeom prst="line">
            <a:avLst/>
          </a:prstGeom>
          <a:ln w="3175">
            <a:solidFill>
              <a:srgbClr val="FFFFFF"/>
            </a:solidFill>
            <a:miter lim="400000"/>
          </a:ln>
        </p:spPr>
        <p:txBody>
          <a:bodyPr lIns="0" tIns="0" rIns="0" bIns="0"/>
          <a:lstStyle/>
          <a:p>
            <a:pPr defTabSz="457189">
              <a:defRPr sz="1100">
                <a:latin typeface="+mn-lt"/>
                <a:ea typeface="+mn-ea"/>
                <a:cs typeface="+mn-cs"/>
                <a:sym typeface="Helvetica"/>
              </a:defRPr>
            </a:pPr>
            <a:endParaRPr sz="1124"/>
          </a:p>
        </p:txBody>
      </p:sp>
      <p:sp>
        <p:nvSpPr>
          <p:cNvPr id="1044" name="Line"/>
          <p:cNvSpPr/>
          <p:nvPr/>
        </p:nvSpPr>
        <p:spPr>
          <a:xfrm>
            <a:off x="464362" y="910968"/>
            <a:ext cx="8434351" cy="1585"/>
          </a:xfrm>
          <a:prstGeom prst="line">
            <a:avLst/>
          </a:prstGeom>
          <a:ln w="3175">
            <a:solidFill>
              <a:srgbClr val="FFFFFF"/>
            </a:solidFill>
            <a:miter lim="400000"/>
          </a:ln>
        </p:spPr>
        <p:txBody>
          <a:bodyPr lIns="0" tIns="0" rIns="0" bIns="0"/>
          <a:lstStyle/>
          <a:p>
            <a:pPr defTabSz="457189">
              <a:defRPr sz="1100">
                <a:latin typeface="+mn-lt"/>
                <a:ea typeface="+mn-ea"/>
                <a:cs typeface="+mn-cs"/>
                <a:sym typeface="Helvetica"/>
              </a:defRPr>
            </a:pPr>
            <a:endParaRPr sz="1124"/>
          </a:p>
        </p:txBody>
      </p:sp>
      <p:sp>
        <p:nvSpPr>
          <p:cNvPr id="1045" name="INTERVIEWS"/>
          <p:cNvSpPr txBox="1">
            <a:spLocks noGrp="1"/>
          </p:cNvSpPr>
          <p:nvPr>
            <p:ph type="title" idx="4294967295"/>
          </p:nvPr>
        </p:nvSpPr>
        <p:spPr>
          <a:xfrm>
            <a:off x="355010" y="1118577"/>
            <a:ext cx="8412164" cy="3887536"/>
          </a:xfrm>
          <a:prstGeom prst="rect">
            <a:avLst/>
          </a:prstGeom>
        </p:spPr>
        <p:txBody>
          <a:bodyPr lIns="38035" tIns="38035" rIns="38035" bIns="38035">
            <a:noAutofit/>
          </a:bodyPr>
          <a:lstStyle>
            <a:lvl1pPr marL="27125" marR="27125" defTabSz="894521">
              <a:lnSpc>
                <a:spcPct val="70000"/>
              </a:lnSpc>
              <a:defRPr sz="8600" b="1">
                <a:solidFill>
                  <a:srgbClr val="FFFFFF"/>
                </a:solidFill>
                <a:uFill>
                  <a:solidFill>
                    <a:srgbClr val="FFFFFF"/>
                  </a:solidFill>
                </a:uFill>
                <a:latin typeface="+mn-lt"/>
                <a:ea typeface="+mn-ea"/>
                <a:cs typeface="+mn-cs"/>
                <a:sym typeface="Helvetica"/>
              </a:defRPr>
            </a:lvl1pPr>
          </a:lstStyle>
          <a:p>
            <a:r>
              <a:t>INTERVIEWS</a:t>
            </a:r>
          </a:p>
        </p:txBody>
      </p:sp>
      <p:sp>
        <p:nvSpPr>
          <p:cNvPr id="1046" name="DATA SCIENCE PART TIME COURSE"/>
          <p:cNvSpPr txBox="1">
            <a:spLocks noGrp="1"/>
          </p:cNvSpPr>
          <p:nvPr>
            <p:ph type="body" sz="quarter" idx="4294967295"/>
          </p:nvPr>
        </p:nvSpPr>
        <p:spPr>
          <a:xfrm>
            <a:off x="378782" y="498917"/>
            <a:ext cx="6389949" cy="619661"/>
          </a:xfrm>
          <a:prstGeom prst="rect">
            <a:avLst/>
          </a:prstGeom>
        </p:spPr>
        <p:txBody>
          <a:bodyPr lIns="50713" tIns="50713" rIns="50713" bIns="50713">
            <a:noAutofit/>
          </a:bodyPr>
          <a:lstStyle>
            <a:lvl1pPr marL="39756" marR="39756" defTabSz="894521">
              <a:lnSpc>
                <a:spcPts val="2500"/>
              </a:lnSpc>
              <a:spcBef>
                <a:spcPts val="0"/>
              </a:spcBef>
              <a:buClrTx/>
              <a:buSzTx/>
              <a:buFontTx/>
              <a:buNone/>
              <a:defRPr sz="2200" b="1">
                <a:solidFill>
                  <a:srgbClr val="FFFFFF"/>
                </a:solidFill>
                <a:uFill>
                  <a:solidFill>
                    <a:srgbClr val="FFFFFF"/>
                  </a:solidFill>
                </a:uFill>
                <a:latin typeface="+mn-lt"/>
                <a:ea typeface="+mn-ea"/>
                <a:cs typeface="+mn-cs"/>
                <a:sym typeface="Helvetica"/>
              </a:defRPr>
            </a:lvl1pPr>
          </a:lstStyle>
          <a:p>
            <a:r>
              <a:t>DATA SCIENCE PART TIME COURSE</a:t>
            </a:r>
          </a:p>
        </p:txBody>
      </p:sp>
    </p:spTree>
    <p:extLst>
      <p:ext uri="{BB962C8B-B14F-4D97-AF65-F5344CB8AC3E}">
        <p14:creationId xmlns:p14="http://schemas.microsoft.com/office/powerpoint/2010/main" val="1253392881"/>
      </p:ext>
    </p:extLst>
  </p:cSld>
  <p:clrMapOvr>
    <a:masterClrMapping/>
  </p:clrMapOvr>
  <p:transition spd="med"/>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49"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50"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51"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52"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75</a:t>
            </a:fld>
            <a:endParaRPr/>
          </a:p>
        </p:txBody>
      </p:sp>
      <p:sp>
        <p:nvSpPr>
          <p:cNvPr id="1053" name="SKiLLz"/>
          <p:cNvSpPr txBox="1">
            <a:spLocks noGrp="1"/>
          </p:cNvSpPr>
          <p:nvPr>
            <p:ph type="title"/>
          </p:nvPr>
        </p:nvSpPr>
        <p:spPr>
          <a:prstGeom prst="rect">
            <a:avLst/>
          </a:prstGeom>
        </p:spPr>
        <p:txBody>
          <a:bodyPr/>
          <a:lstStyle/>
          <a:p>
            <a:r>
              <a:t>SKiLLz</a:t>
            </a:r>
          </a:p>
        </p:txBody>
      </p:sp>
      <p:sp>
        <p:nvSpPr>
          <p:cNvPr id="1054" name="Problem solving…"/>
          <p:cNvSpPr txBox="1">
            <a:spLocks noGrp="1"/>
          </p:cNvSpPr>
          <p:nvPr>
            <p:ph type="body" idx="1"/>
          </p:nvPr>
        </p:nvSpPr>
        <p:spPr>
          <a:prstGeom prst="rect">
            <a:avLst/>
          </a:prstGeom>
        </p:spPr>
        <p:txBody>
          <a:bodyPr/>
          <a:lstStyle/>
          <a:p>
            <a:pPr>
              <a:spcBef>
                <a:spcPts val="1124"/>
              </a:spcBef>
            </a:pPr>
            <a:r>
              <a:t>Problem solving</a:t>
            </a:r>
          </a:p>
          <a:p>
            <a:pPr>
              <a:spcBef>
                <a:spcPts val="1124"/>
              </a:spcBef>
            </a:pPr>
            <a:r>
              <a:t>Coding ability</a:t>
            </a:r>
          </a:p>
          <a:p>
            <a:pPr>
              <a:spcBef>
                <a:spcPts val="1124"/>
              </a:spcBef>
            </a:pPr>
            <a:r>
              <a:t>Communication</a:t>
            </a:r>
          </a:p>
        </p:txBody>
      </p:sp>
      <p:pic>
        <p:nvPicPr>
          <p:cNvPr id="1055" name="Napoleon_dynamite.jpg" descr="Napoleon_dynamite.jpg"/>
          <p:cNvPicPr>
            <a:picLocks noChangeAspect="1"/>
          </p:cNvPicPr>
          <p:nvPr/>
        </p:nvPicPr>
        <p:blipFill>
          <a:blip r:embed="rId2">
            <a:extLst/>
          </a:blip>
          <a:stretch>
            <a:fillRect/>
          </a:stretch>
        </p:blipFill>
        <p:spPr>
          <a:xfrm>
            <a:off x="4978953" y="1327772"/>
            <a:ext cx="3365423" cy="3469411"/>
          </a:xfrm>
          <a:prstGeom prst="rect">
            <a:avLst/>
          </a:prstGeom>
          <a:ln w="12700"/>
        </p:spPr>
      </p:pic>
    </p:spTree>
    <p:extLst>
      <p:ext uri="{BB962C8B-B14F-4D97-AF65-F5344CB8AC3E}">
        <p14:creationId xmlns:p14="http://schemas.microsoft.com/office/powerpoint/2010/main" val="1107057544"/>
      </p:ext>
    </p:extLst>
  </p:cSld>
  <p:clrMapOvr>
    <a:masterClrMapping/>
  </p:clrMapOvr>
  <p:transition spd="med"/>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58"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59"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60"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61"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76</a:t>
            </a:fld>
            <a:endParaRPr/>
          </a:p>
        </p:txBody>
      </p:sp>
      <p:sp>
        <p:nvSpPr>
          <p:cNvPr id="1062" name="Knowledge"/>
          <p:cNvSpPr txBox="1">
            <a:spLocks noGrp="1"/>
          </p:cNvSpPr>
          <p:nvPr>
            <p:ph type="title"/>
          </p:nvPr>
        </p:nvSpPr>
        <p:spPr>
          <a:prstGeom prst="rect">
            <a:avLst/>
          </a:prstGeom>
        </p:spPr>
        <p:txBody>
          <a:bodyPr/>
          <a:lstStyle/>
          <a:p>
            <a:r>
              <a:t>Knowledge</a:t>
            </a:r>
          </a:p>
        </p:txBody>
      </p:sp>
      <p:sp>
        <p:nvSpPr>
          <p:cNvPr id="1063" name="Technical knowledge…"/>
          <p:cNvSpPr txBox="1">
            <a:spLocks noGrp="1"/>
          </p:cNvSpPr>
          <p:nvPr>
            <p:ph type="body" idx="1"/>
          </p:nvPr>
        </p:nvSpPr>
        <p:spPr>
          <a:prstGeom prst="rect">
            <a:avLst/>
          </a:prstGeom>
        </p:spPr>
        <p:txBody>
          <a:bodyPr/>
          <a:lstStyle/>
          <a:p>
            <a:pPr>
              <a:spcBef>
                <a:spcPts val="1124"/>
              </a:spcBef>
            </a:pPr>
            <a:r>
              <a:t>Technical knowledge</a:t>
            </a:r>
          </a:p>
          <a:p>
            <a:pPr lvl="3">
              <a:spcBef>
                <a:spcPts val="1124"/>
              </a:spcBef>
            </a:pPr>
            <a:r>
              <a:t>Machine Learning</a:t>
            </a:r>
          </a:p>
          <a:p>
            <a:pPr lvl="3">
              <a:spcBef>
                <a:spcPts val="1124"/>
              </a:spcBef>
            </a:pPr>
            <a:r>
              <a:t>Tools (software)</a:t>
            </a:r>
          </a:p>
          <a:p>
            <a:pPr lvl="3">
              <a:spcBef>
                <a:spcPts val="1124"/>
              </a:spcBef>
            </a:pPr>
            <a:r>
              <a:t>Certifications</a:t>
            </a:r>
          </a:p>
          <a:p>
            <a:pPr>
              <a:spcBef>
                <a:spcPts val="1124"/>
              </a:spcBef>
            </a:pPr>
            <a:r>
              <a:t>Business Knowledge </a:t>
            </a:r>
          </a:p>
          <a:p>
            <a:pPr lvl="3">
              <a:spcBef>
                <a:spcPts val="1124"/>
              </a:spcBef>
            </a:pPr>
            <a:r>
              <a:t>how the world works</a:t>
            </a:r>
          </a:p>
          <a:p>
            <a:pPr>
              <a:spcBef>
                <a:spcPts val="1124"/>
              </a:spcBef>
            </a:pPr>
            <a:r>
              <a:t>Statistics</a:t>
            </a:r>
          </a:p>
          <a:p>
            <a:pPr>
              <a:spcBef>
                <a:spcPts val="1124"/>
              </a:spcBef>
            </a:pPr>
            <a:r>
              <a:t>Data Handling</a:t>
            </a:r>
          </a:p>
        </p:txBody>
      </p:sp>
      <p:pic>
        <p:nvPicPr>
          <p:cNvPr id="1064" name="42.jpg" descr="42.jpg"/>
          <p:cNvPicPr>
            <a:picLocks noChangeAspect="1"/>
          </p:cNvPicPr>
          <p:nvPr/>
        </p:nvPicPr>
        <p:blipFill>
          <a:blip r:embed="rId2">
            <a:extLst/>
          </a:blip>
          <a:srcRect l="7337" r="7337" b="9547"/>
          <a:stretch>
            <a:fillRect/>
          </a:stretch>
        </p:blipFill>
        <p:spPr>
          <a:xfrm>
            <a:off x="4625482" y="1450067"/>
            <a:ext cx="4592041" cy="2738236"/>
          </a:xfrm>
          <a:prstGeom prst="rect">
            <a:avLst/>
          </a:prstGeom>
          <a:ln w="12700"/>
        </p:spPr>
      </p:pic>
    </p:spTree>
    <p:extLst>
      <p:ext uri="{BB962C8B-B14F-4D97-AF65-F5344CB8AC3E}">
        <p14:creationId xmlns:p14="http://schemas.microsoft.com/office/powerpoint/2010/main" val="517824400"/>
      </p:ext>
    </p:extLst>
  </p:cSld>
  <p:clrMapOvr>
    <a:masterClrMapping/>
  </p:clrMapOvr>
  <p:transition spd="med"/>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6"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67"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68"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69"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70"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77</a:t>
            </a:fld>
            <a:endParaRPr/>
          </a:p>
        </p:txBody>
      </p:sp>
      <p:sp>
        <p:nvSpPr>
          <p:cNvPr id="1071" name="Personal Traits"/>
          <p:cNvSpPr txBox="1">
            <a:spLocks noGrp="1"/>
          </p:cNvSpPr>
          <p:nvPr>
            <p:ph type="title"/>
          </p:nvPr>
        </p:nvSpPr>
        <p:spPr>
          <a:prstGeom prst="rect">
            <a:avLst/>
          </a:prstGeom>
        </p:spPr>
        <p:txBody>
          <a:bodyPr/>
          <a:lstStyle/>
          <a:p>
            <a:r>
              <a:t>Personal Traits</a:t>
            </a:r>
          </a:p>
        </p:txBody>
      </p:sp>
      <p:sp>
        <p:nvSpPr>
          <p:cNvPr id="1072" name="Interest in Technology…"/>
          <p:cNvSpPr txBox="1">
            <a:spLocks noGrp="1"/>
          </p:cNvSpPr>
          <p:nvPr>
            <p:ph type="body" idx="1"/>
          </p:nvPr>
        </p:nvSpPr>
        <p:spPr>
          <a:prstGeom prst="rect">
            <a:avLst/>
          </a:prstGeom>
        </p:spPr>
        <p:txBody>
          <a:bodyPr/>
          <a:lstStyle/>
          <a:p>
            <a:pPr>
              <a:spcBef>
                <a:spcPts val="1124"/>
              </a:spcBef>
            </a:pPr>
            <a:r>
              <a:t>Interest in Technology</a:t>
            </a:r>
          </a:p>
          <a:p>
            <a:pPr>
              <a:spcBef>
                <a:spcPts val="1124"/>
              </a:spcBef>
            </a:pPr>
            <a:r>
              <a:t>Interest in data and what it represents</a:t>
            </a:r>
          </a:p>
          <a:p>
            <a:pPr>
              <a:spcBef>
                <a:spcPts val="1124"/>
              </a:spcBef>
            </a:pPr>
            <a:r>
              <a:t>Good Communicator</a:t>
            </a:r>
          </a:p>
          <a:p>
            <a:pPr>
              <a:spcBef>
                <a:spcPts val="1124"/>
              </a:spcBef>
            </a:pPr>
            <a:r>
              <a:t>Networking</a:t>
            </a:r>
          </a:p>
          <a:p>
            <a:pPr>
              <a:spcBef>
                <a:spcPts val="1124"/>
              </a:spcBef>
            </a:pPr>
            <a:r>
              <a:t>Willing to share ideas</a:t>
            </a:r>
          </a:p>
        </p:txBody>
      </p:sp>
      <p:pic>
        <p:nvPicPr>
          <p:cNvPr id="1073" name="3870513-7863867641-Chris.jpg" descr="3870513-7863867641-Chris.jpg"/>
          <p:cNvPicPr>
            <a:picLocks noChangeAspect="1"/>
          </p:cNvPicPr>
          <p:nvPr/>
        </p:nvPicPr>
        <p:blipFill>
          <a:blip r:embed="rId2">
            <a:extLst/>
          </a:blip>
          <a:stretch>
            <a:fillRect/>
          </a:stretch>
        </p:blipFill>
        <p:spPr>
          <a:xfrm>
            <a:off x="5749664" y="1862705"/>
            <a:ext cx="3236807" cy="3044622"/>
          </a:xfrm>
          <a:prstGeom prst="rect">
            <a:avLst/>
          </a:prstGeom>
          <a:ln w="12700"/>
        </p:spPr>
      </p:pic>
    </p:spTree>
    <p:extLst>
      <p:ext uri="{BB962C8B-B14F-4D97-AF65-F5344CB8AC3E}">
        <p14:creationId xmlns:p14="http://schemas.microsoft.com/office/powerpoint/2010/main" val="1470953156"/>
      </p:ext>
    </p:extLst>
  </p:cSld>
  <p:clrMapOvr>
    <a:masterClrMapping/>
  </p:clrMapOvr>
  <p:transition spd="med"/>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76"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77"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78"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79"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78</a:t>
            </a:fld>
            <a:endParaRPr/>
          </a:p>
        </p:txBody>
      </p:sp>
      <p:sp>
        <p:nvSpPr>
          <p:cNvPr id="1080" name="INTERVIEWS - TYPICAL TECHNICAL QUESTIONS"/>
          <p:cNvSpPr txBox="1">
            <a:spLocks noGrp="1"/>
          </p:cNvSpPr>
          <p:nvPr>
            <p:ph type="title"/>
          </p:nvPr>
        </p:nvSpPr>
        <p:spPr>
          <a:prstGeom prst="rect">
            <a:avLst/>
          </a:prstGeom>
        </p:spPr>
        <p:txBody>
          <a:bodyPr/>
          <a:lstStyle/>
          <a:p>
            <a:r>
              <a:t>INTERVIEWS - TYPICAL TECHNICAL QUESTIONS</a:t>
            </a:r>
          </a:p>
        </p:txBody>
      </p:sp>
      <p:sp>
        <p:nvSpPr>
          <p:cNvPr id="1081" name="What is R2 (for linear regression)…"/>
          <p:cNvSpPr txBox="1">
            <a:spLocks noGrp="1"/>
          </p:cNvSpPr>
          <p:nvPr>
            <p:ph type="body" idx="1"/>
          </p:nvPr>
        </p:nvSpPr>
        <p:spPr>
          <a:prstGeom prst="rect">
            <a:avLst/>
          </a:prstGeom>
        </p:spPr>
        <p:txBody>
          <a:bodyPr/>
          <a:lstStyle/>
          <a:p>
            <a:pPr>
              <a:spcBef>
                <a:spcPts val="1124"/>
              </a:spcBef>
            </a:pPr>
            <a:r>
              <a:rPr dirty="0"/>
              <a:t>What is R</a:t>
            </a:r>
            <a:r>
              <a:rPr b="0" baseline="31999" dirty="0"/>
              <a:t>2 </a:t>
            </a:r>
            <a:r>
              <a:rPr b="0" dirty="0"/>
              <a:t>(for linear regression)</a:t>
            </a:r>
          </a:p>
          <a:p>
            <a:pPr>
              <a:spcBef>
                <a:spcPts val="1124"/>
              </a:spcBef>
            </a:pPr>
            <a:r>
              <a:rPr b="0" dirty="0"/>
              <a:t>How do you assess whether to include a variable in a linear regression model?</a:t>
            </a:r>
          </a:p>
          <a:p>
            <a:pPr>
              <a:spcBef>
                <a:spcPts val="1124"/>
              </a:spcBef>
            </a:pPr>
            <a:r>
              <a:rPr b="0" dirty="0"/>
              <a:t>How would you assess model accuracy?</a:t>
            </a:r>
          </a:p>
          <a:p>
            <a:pPr>
              <a:spcBef>
                <a:spcPts val="1124"/>
              </a:spcBef>
            </a:pPr>
            <a:r>
              <a:rPr b="0" dirty="0"/>
              <a:t>Explain what regularisation is and why it is useful.</a:t>
            </a:r>
          </a:p>
          <a:p>
            <a:pPr>
              <a:spcBef>
                <a:spcPts val="1124"/>
              </a:spcBef>
            </a:pPr>
            <a:r>
              <a:rPr b="0" dirty="0"/>
              <a:t>Explain what resampling methods are and why they are useful. Also explain their limitations.</a:t>
            </a:r>
          </a:p>
          <a:p>
            <a:pPr>
              <a:spcBef>
                <a:spcPts val="1124"/>
              </a:spcBef>
            </a:pPr>
            <a:r>
              <a:rPr b="0" dirty="0"/>
              <a:t>Give an example of how you would use experimental design to answer a question about user behaviour.</a:t>
            </a:r>
          </a:p>
        </p:txBody>
      </p:sp>
    </p:spTree>
    <p:extLst>
      <p:ext uri="{BB962C8B-B14F-4D97-AF65-F5344CB8AC3E}">
        <p14:creationId xmlns:p14="http://schemas.microsoft.com/office/powerpoint/2010/main" val="477948628"/>
      </p:ext>
    </p:extLst>
  </p:cSld>
  <p:clrMapOvr>
    <a:masterClrMapping/>
  </p:clrMapOvr>
  <p:transition spd="med"/>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1"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92"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93"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94"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095"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79</a:t>
            </a:fld>
            <a:endParaRPr/>
          </a:p>
        </p:txBody>
      </p:sp>
      <p:sp>
        <p:nvSpPr>
          <p:cNvPr id="1096" name="INTERVIEWS - HILARY MASON’S QUESTIONS"/>
          <p:cNvSpPr txBox="1">
            <a:spLocks noGrp="1"/>
          </p:cNvSpPr>
          <p:nvPr>
            <p:ph type="title"/>
          </p:nvPr>
        </p:nvSpPr>
        <p:spPr>
          <a:prstGeom prst="rect">
            <a:avLst/>
          </a:prstGeom>
        </p:spPr>
        <p:txBody>
          <a:bodyPr/>
          <a:lstStyle/>
          <a:p>
            <a:r>
              <a:t>INTERVIEWS - HILARY MASON’S QUESTIONS</a:t>
            </a:r>
          </a:p>
        </p:txBody>
      </p:sp>
      <p:sp>
        <p:nvSpPr>
          <p:cNvPr id="1097" name="1. What was the last thing that you made for fun?…"/>
          <p:cNvSpPr txBox="1">
            <a:spLocks noGrp="1"/>
          </p:cNvSpPr>
          <p:nvPr>
            <p:ph type="body" idx="1"/>
          </p:nvPr>
        </p:nvSpPr>
        <p:spPr>
          <a:prstGeom prst="rect">
            <a:avLst/>
          </a:prstGeom>
        </p:spPr>
        <p:txBody>
          <a:bodyPr/>
          <a:lstStyle/>
          <a:p>
            <a:pPr marL="0" indent="0">
              <a:spcBef>
                <a:spcPts val="1124"/>
              </a:spcBef>
              <a:buSzTx/>
              <a:buNone/>
            </a:pPr>
            <a:r>
              <a:t>1. What was the last thing that you made for fun?</a:t>
            </a:r>
          </a:p>
          <a:p>
            <a:pPr marL="0" indent="0">
              <a:spcBef>
                <a:spcPts val="1124"/>
              </a:spcBef>
              <a:buSzTx/>
              <a:buNone/>
            </a:pPr>
            <a:r>
              <a:t>2. What's your favourite algorithm? Can you explain it to me?</a:t>
            </a:r>
          </a:p>
          <a:p>
            <a:pPr marL="0" indent="0">
              <a:spcBef>
                <a:spcPts val="1124"/>
              </a:spcBef>
              <a:buSzTx/>
              <a:buNone/>
            </a:pPr>
            <a:r>
              <a:t>3. Tell me about a data project you've done that was successful. How did you add unique value?</a:t>
            </a:r>
          </a:p>
          <a:p>
            <a:pPr marL="0" indent="0">
              <a:spcBef>
                <a:spcPts val="1124"/>
              </a:spcBef>
              <a:buSzTx/>
              <a:buNone/>
            </a:pPr>
            <a:r>
              <a:t>4. Tell me about something that failed. What would you change if you had to do it over again? ...</a:t>
            </a:r>
          </a:p>
          <a:p>
            <a:pPr marL="0" indent="0">
              <a:spcBef>
                <a:spcPts val="1124"/>
              </a:spcBef>
              <a:buSzTx/>
              <a:buNone/>
            </a:pPr>
            <a:r>
              <a:t>5. You clearly know a bit about our data and our work. When you look around, what's the first thing that comes to mind as "why haven't you done X"?! ...</a:t>
            </a:r>
          </a:p>
        </p:txBody>
      </p:sp>
    </p:spTree>
    <p:extLst>
      <p:ext uri="{BB962C8B-B14F-4D97-AF65-F5344CB8AC3E}">
        <p14:creationId xmlns:p14="http://schemas.microsoft.com/office/powerpoint/2010/main" val="801400037"/>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9"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220" name="WHY USE IT?"/>
          <p:cNvSpPr txBox="1">
            <a:spLocks noGrp="1"/>
          </p:cNvSpPr>
          <p:nvPr>
            <p:ph type="title"/>
          </p:nvPr>
        </p:nvSpPr>
        <p:spPr>
          <a:prstGeom prst="rect">
            <a:avLst/>
          </a:prstGeom>
        </p:spPr>
        <p:txBody>
          <a:bodyPr/>
          <a:lstStyle/>
          <a:p>
            <a:r>
              <a:rPr lang="en-GB" dirty="0" smtClean="0"/>
              <a:t>Real World Data Science</a:t>
            </a:r>
            <a:endParaRPr dirty="0"/>
          </a:p>
        </p:txBody>
      </p:sp>
      <p:sp>
        <p:nvSpPr>
          <p:cNvPr id="9" name="Cloud Computing…"/>
          <p:cNvSpPr txBox="1">
            <a:spLocks noGrp="1"/>
          </p:cNvSpPr>
          <p:nvPr>
            <p:ph type="body" idx="1"/>
          </p:nvPr>
        </p:nvSpPr>
        <p:spPr>
          <a:xfrm>
            <a:off x="468153" y="983297"/>
            <a:ext cx="8426769" cy="4030980"/>
          </a:xfrm>
          <a:prstGeom prst="rect">
            <a:avLst/>
          </a:prstGeom>
        </p:spPr>
        <p:txBody>
          <a:bodyPr/>
          <a:lstStyle/>
          <a:p>
            <a:pPr marL="352777" indent="-352777">
              <a:lnSpc>
                <a:spcPct val="100000"/>
              </a:lnSpc>
              <a:buSzPct val="100000"/>
              <a:buFontTx/>
              <a:buAutoNum type="arabicPeriod"/>
            </a:pPr>
            <a:r>
              <a:rPr lang="en-GB" sz="1400" dirty="0" smtClean="0"/>
              <a:t>BIG DATA!   (GB, TB, PB!)</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a:t>Data must be extracted &amp; treated (</a:t>
            </a:r>
            <a:r>
              <a:rPr lang="en-GB" sz="1400" dirty="0" err="1"/>
              <a:t>SuperComputer</a:t>
            </a:r>
            <a:r>
              <a:rPr lang="en-GB" sz="1400" dirty="0"/>
              <a:t> “Cluster”) - SQL</a:t>
            </a:r>
          </a:p>
          <a:p>
            <a:pPr marL="352777" indent="-352777">
              <a:lnSpc>
                <a:spcPct val="100000"/>
              </a:lnSpc>
              <a:buSzPct val="100000"/>
              <a:buFontTx/>
              <a:buAutoNum type="arabicPeriod"/>
            </a:pPr>
            <a:endParaRPr lang="en-GB" sz="1400" dirty="0" smtClean="0"/>
          </a:p>
          <a:p>
            <a:pPr marL="352777" indent="-352777">
              <a:lnSpc>
                <a:spcPct val="100000"/>
              </a:lnSpc>
              <a:buSzPct val="100000"/>
              <a:buFontTx/>
              <a:buAutoNum type="arabicPeriod"/>
            </a:pPr>
            <a:r>
              <a:rPr lang="en-GB" sz="1400" dirty="0" smtClean="0"/>
              <a:t>Login via command-line or browser (rather than local)</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Model is complex &amp; consume lots of resource (</a:t>
            </a:r>
            <a:r>
              <a:rPr lang="en-GB" sz="1400" dirty="0" err="1" smtClean="0"/>
              <a:t>SuperComputer</a:t>
            </a:r>
            <a:r>
              <a:rPr lang="en-GB" sz="1400" dirty="0" smtClean="0"/>
              <a:t> </a:t>
            </a:r>
            <a:r>
              <a:rPr lang="en-GB" sz="1400" dirty="0"/>
              <a:t>“Cluster”)</a:t>
            </a:r>
          </a:p>
          <a:p>
            <a:pPr marL="352777" indent="-352777">
              <a:lnSpc>
                <a:spcPct val="100000"/>
              </a:lnSpc>
              <a:buSzPct val="100000"/>
              <a:buFontTx/>
              <a:buAutoNum type="arabicPeriod"/>
            </a:pPr>
            <a:endParaRPr lang="en-GB" sz="1400" dirty="0" smtClean="0"/>
          </a:p>
          <a:p>
            <a:pPr marL="352777" indent="-352777">
              <a:lnSpc>
                <a:spcPct val="100000"/>
              </a:lnSpc>
              <a:buSzPct val="100000"/>
              <a:buFontTx/>
              <a:buAutoNum type="arabicPeriod"/>
            </a:pPr>
            <a:r>
              <a:rPr lang="en-GB" sz="1400" dirty="0" smtClean="0"/>
              <a:t>Data Sampling may be required</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Big Data Jobs must be submitted to a QUEUE</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Separate DEVELOPMENT, VALIDATION (testing) and PRODUCTION</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Data Science Project Management</a:t>
            </a:r>
          </a:p>
          <a:p>
            <a:pPr marL="644878" lvl="2" indent="-352777">
              <a:lnSpc>
                <a:spcPct val="100000"/>
              </a:lnSpc>
              <a:buSzPct val="100000"/>
              <a:buFont typeface="+mj-lt"/>
              <a:buAutoNum type="alphaLcParenR"/>
            </a:pPr>
            <a:r>
              <a:rPr lang="en-GB" sz="1400" dirty="0" smtClean="0"/>
              <a:t>Requirements gathering &amp; Project Planning</a:t>
            </a:r>
          </a:p>
          <a:p>
            <a:pPr marL="644878" lvl="2" indent="-352777">
              <a:lnSpc>
                <a:spcPct val="100000"/>
              </a:lnSpc>
              <a:buSzPct val="100000"/>
              <a:buFont typeface="+mj-lt"/>
              <a:buAutoNum type="alphaLcParenR"/>
            </a:pPr>
            <a:r>
              <a:rPr lang="en-GB" sz="1400" dirty="0" smtClean="0"/>
              <a:t>Data discovery </a:t>
            </a:r>
            <a:r>
              <a:rPr lang="en-GB" sz="1400" dirty="0" smtClean="0">
                <a:sym typeface="Wingdings"/>
              </a:rPr>
              <a:t> </a:t>
            </a:r>
            <a:r>
              <a:rPr lang="en-GB" sz="1400" dirty="0" smtClean="0"/>
              <a:t>Model Development  </a:t>
            </a:r>
            <a:r>
              <a:rPr lang="en-GB" sz="1400" dirty="0" smtClean="0">
                <a:sym typeface="Wingdings"/>
              </a:rPr>
              <a:t>  Implementation  Monitoring</a:t>
            </a:r>
          </a:p>
          <a:p>
            <a:pPr marL="644878" lvl="2" indent="-352777">
              <a:lnSpc>
                <a:spcPct val="100000"/>
              </a:lnSpc>
              <a:buSzPct val="100000"/>
              <a:buFont typeface="+mj-lt"/>
              <a:buAutoNum type="alphaLcParenR"/>
            </a:pPr>
            <a:r>
              <a:rPr lang="en-GB" sz="1400" dirty="0" smtClean="0">
                <a:sym typeface="Wingdings"/>
              </a:rPr>
              <a:t>Sales</a:t>
            </a:r>
            <a:endParaRPr lang="en-GB" sz="1400" dirty="0"/>
          </a:p>
        </p:txBody>
      </p:sp>
    </p:spTree>
    <p:extLst>
      <p:ext uri="{BB962C8B-B14F-4D97-AF65-F5344CB8AC3E}">
        <p14:creationId xmlns:p14="http://schemas.microsoft.com/office/powerpoint/2010/main" val="38683353"/>
      </p:ext>
    </p:extLst>
  </p:cSld>
  <p:clrMapOvr>
    <a:masterClrMapping/>
  </p:clrMapOvr>
  <p:transition spd="med"/>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100"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101" name="Line"/>
          <p:cNvSpPr/>
          <p:nvPr/>
        </p:nvSpPr>
        <p:spPr>
          <a:xfrm>
            <a:off x="464362" y="490993"/>
            <a:ext cx="8434351" cy="1586"/>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102" name="Line"/>
          <p:cNvSpPr/>
          <p:nvPr/>
        </p:nvSpPr>
        <p:spPr>
          <a:xfrm>
            <a:off x="464362" y="910968"/>
            <a:ext cx="8434351" cy="1585"/>
          </a:xfrm>
          <a:prstGeom prst="line">
            <a:avLst/>
          </a:prstGeom>
          <a:ln w="3175">
            <a:solidFill>
              <a:srgbClr val="000000"/>
            </a:solidFill>
            <a:miter lim="400000"/>
          </a:ln>
        </p:spPr>
        <p:txBody>
          <a:bodyPr lIns="0" tIns="0" rIns="0" bIns="0"/>
          <a:lstStyle/>
          <a:p>
            <a:pPr defTabSz="457189">
              <a:defRPr sz="1100">
                <a:latin typeface="+mn-lt"/>
                <a:ea typeface="+mn-ea"/>
                <a:cs typeface="+mn-cs"/>
                <a:sym typeface="Helvetica"/>
              </a:defRPr>
            </a:pPr>
            <a:endParaRPr sz="1124"/>
          </a:p>
        </p:txBody>
      </p:sp>
      <p:sp>
        <p:nvSpPr>
          <p:cNvPr id="1103" name="Slide Number"/>
          <p:cNvSpPr txBox="1">
            <a:spLocks noGrp="1"/>
          </p:cNvSpPr>
          <p:nvPr>
            <p:ph type="sldNum" sz="quarter" idx="2"/>
          </p:nvPr>
        </p:nvSpPr>
        <p:spPr>
          <a:xfrm>
            <a:off x="8574777" y="512123"/>
            <a:ext cx="391133" cy="35394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80</a:t>
            </a:fld>
            <a:endParaRPr/>
          </a:p>
        </p:txBody>
      </p:sp>
      <p:sp>
        <p:nvSpPr>
          <p:cNvPr id="1104" name="INTERVIEWS"/>
          <p:cNvSpPr txBox="1">
            <a:spLocks noGrp="1"/>
          </p:cNvSpPr>
          <p:nvPr>
            <p:ph type="title"/>
          </p:nvPr>
        </p:nvSpPr>
        <p:spPr>
          <a:prstGeom prst="rect">
            <a:avLst/>
          </a:prstGeom>
        </p:spPr>
        <p:txBody>
          <a:bodyPr/>
          <a:lstStyle/>
          <a:p>
            <a:r>
              <a:t>INTERVIEWS</a:t>
            </a:r>
          </a:p>
        </p:txBody>
      </p:sp>
      <p:pic>
        <p:nvPicPr>
          <p:cNvPr id="1105" name="Image" descr="Image"/>
          <p:cNvPicPr>
            <a:picLocks noChangeAspect="1"/>
          </p:cNvPicPr>
          <p:nvPr/>
        </p:nvPicPr>
        <p:blipFill>
          <a:blip r:embed="rId2">
            <a:extLst/>
          </a:blip>
          <a:stretch>
            <a:fillRect/>
          </a:stretch>
        </p:blipFill>
        <p:spPr>
          <a:xfrm>
            <a:off x="3023002" y="963266"/>
            <a:ext cx="3317070" cy="4290078"/>
          </a:xfrm>
          <a:prstGeom prst="rect">
            <a:avLst/>
          </a:prstGeom>
          <a:ln w="12700"/>
        </p:spPr>
      </p:pic>
    </p:spTree>
    <p:extLst>
      <p:ext uri="{BB962C8B-B14F-4D97-AF65-F5344CB8AC3E}">
        <p14:creationId xmlns:p14="http://schemas.microsoft.com/office/powerpoint/2010/main" val="112987875"/>
      </p:ext>
    </p:extLst>
  </p:cSld>
  <p:clrMapOvr>
    <a:masterClrMapping/>
  </p:clrMapOvr>
  <p:transition spd="med"/>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 name="Shape 799"/>
          <p:cNvSpPr txBox="1">
            <a:spLocks noGrp="1"/>
          </p:cNvSpPr>
          <p:nvPr>
            <p:ph type="title" idx="4294967295"/>
          </p:nvPr>
        </p:nvSpPr>
        <p:spPr>
          <a:xfrm>
            <a:off x="335329" y="-226585"/>
            <a:ext cx="8594333" cy="469508"/>
          </a:xfrm>
          <a:prstGeom prst="rect">
            <a:avLst/>
          </a:prstGeom>
        </p:spPr>
        <p:txBody>
          <a:bodyPr/>
          <a:lstStyle>
            <a:lvl1pPr defTabSz="585215">
              <a:defRPr sz="1792" b="1"/>
            </a:lvl1pPr>
          </a:lstStyle>
          <a:p>
            <a:r>
              <a:t>Professional Development</a:t>
            </a:r>
          </a:p>
        </p:txBody>
      </p:sp>
      <p:sp>
        <p:nvSpPr>
          <p:cNvPr id="1108" name="Shape 800"/>
          <p:cNvSpPr txBox="1">
            <a:spLocks noGrp="1"/>
          </p:cNvSpPr>
          <p:nvPr>
            <p:ph type="body" idx="4294967295"/>
          </p:nvPr>
        </p:nvSpPr>
        <p:spPr>
          <a:xfrm>
            <a:off x="335330" y="902724"/>
            <a:ext cx="8548026" cy="3734894"/>
          </a:xfrm>
          <a:prstGeom prst="rect">
            <a:avLst/>
          </a:prstGeom>
        </p:spPr>
        <p:txBody>
          <a:bodyPr/>
          <a:lstStyle/>
          <a:p>
            <a:pPr defTabSz="813188">
              <a:lnSpc>
                <a:spcPct val="100000"/>
              </a:lnSpc>
              <a:spcBef>
                <a:spcPts val="1329"/>
              </a:spcBef>
              <a:buClr>
                <a:schemeClr val="accent2">
                  <a:lumOff val="21764"/>
                </a:schemeClr>
              </a:buClr>
              <a:defRPr sz="1566"/>
            </a:pPr>
            <a:r>
              <a:t>You can’t stand still in business. </a:t>
            </a:r>
            <a:r>
              <a:rPr dirty="0"/>
              <a:t>In data science, it isn’t even enough to keep a steady pace. </a:t>
            </a:r>
          </a:p>
          <a:p>
            <a:pPr marL="406593" indent="-203296" defTabSz="813188">
              <a:lnSpc>
                <a:spcPct val="100000"/>
              </a:lnSpc>
              <a:spcBef>
                <a:spcPts val="1329"/>
              </a:spcBef>
              <a:defRPr sz="1566"/>
            </a:pPr>
            <a:r>
              <a:rPr dirty="0"/>
              <a:t>join meetups</a:t>
            </a:r>
          </a:p>
          <a:p>
            <a:pPr marL="406593" indent="-203296" defTabSz="813188">
              <a:lnSpc>
                <a:spcPct val="100000"/>
              </a:lnSpc>
              <a:spcBef>
                <a:spcPts val="1329"/>
              </a:spcBef>
              <a:defRPr sz="1566"/>
            </a:pPr>
            <a:r>
              <a:rPr dirty="0"/>
              <a:t>attend webinars (use discretion)</a:t>
            </a:r>
          </a:p>
          <a:p>
            <a:pPr marL="406593" indent="-203296" defTabSz="813188">
              <a:lnSpc>
                <a:spcPct val="100000"/>
              </a:lnSpc>
              <a:spcBef>
                <a:spcPts val="1329"/>
              </a:spcBef>
              <a:defRPr sz="1566"/>
            </a:pPr>
            <a:r>
              <a:rPr dirty="0"/>
              <a:t>learn and apply new techniques</a:t>
            </a:r>
          </a:p>
          <a:p>
            <a:pPr marL="406593" indent="-203296" defTabSz="813188">
              <a:lnSpc>
                <a:spcPct val="100000"/>
              </a:lnSpc>
              <a:spcBef>
                <a:spcPts val="1329"/>
              </a:spcBef>
              <a:defRPr sz="1566"/>
            </a:pPr>
            <a:r>
              <a:rPr dirty="0"/>
              <a:t>learn about novel applications</a:t>
            </a:r>
          </a:p>
          <a:p>
            <a:pPr marL="406593" indent="-203296" defTabSz="813188">
              <a:lnSpc>
                <a:spcPct val="100000"/>
              </a:lnSpc>
              <a:spcBef>
                <a:spcPts val="1329"/>
              </a:spcBef>
              <a:defRPr sz="1566"/>
            </a:pPr>
            <a:r>
              <a:rPr dirty="0"/>
              <a:t>follow industry trends</a:t>
            </a:r>
          </a:p>
          <a:p>
            <a:pPr marL="406593" indent="-203296" defTabSz="813188">
              <a:lnSpc>
                <a:spcPct val="100000"/>
              </a:lnSpc>
              <a:spcBef>
                <a:spcPts val="1329"/>
              </a:spcBef>
              <a:defRPr sz="1566"/>
            </a:pPr>
            <a:r>
              <a:rPr dirty="0"/>
              <a:t>pick one or two specialities to develop</a:t>
            </a:r>
          </a:p>
          <a:p>
            <a:pPr marL="406593" indent="-203296" defTabSz="813188">
              <a:lnSpc>
                <a:spcPct val="100000"/>
              </a:lnSpc>
              <a:spcBef>
                <a:spcPts val="1329"/>
              </a:spcBef>
              <a:defRPr sz="1566"/>
            </a:pPr>
            <a:r>
              <a:rPr dirty="0"/>
              <a:t>conduct projects, share results</a:t>
            </a:r>
          </a:p>
          <a:p>
            <a:pPr marL="406593" indent="-203296" defTabSz="813188">
              <a:lnSpc>
                <a:spcPct val="100000"/>
              </a:lnSpc>
              <a:spcBef>
                <a:spcPts val="1329"/>
              </a:spcBef>
              <a:defRPr sz="1566"/>
            </a:pPr>
            <a:r>
              <a:rPr dirty="0"/>
              <a:t>blog, present</a:t>
            </a:r>
          </a:p>
        </p:txBody>
      </p:sp>
      <p:pic>
        <p:nvPicPr>
          <p:cNvPr id="1109" name="Shape 801" descr="Shape 801"/>
          <p:cNvPicPr>
            <a:picLocks noChangeAspect="1"/>
          </p:cNvPicPr>
          <p:nvPr/>
        </p:nvPicPr>
        <p:blipFill>
          <a:blip r:embed="rId2">
            <a:extLst/>
          </a:blip>
          <a:stretch>
            <a:fillRect/>
          </a:stretch>
        </p:blipFill>
        <p:spPr>
          <a:xfrm>
            <a:off x="8587268" y="4725171"/>
            <a:ext cx="323075" cy="323075"/>
          </a:xfrm>
          <a:prstGeom prst="rect">
            <a:avLst/>
          </a:prstGeom>
          <a:ln w="12700">
            <a:miter lim="400000"/>
          </a:ln>
        </p:spPr>
      </p:pic>
    </p:spTree>
    <p:extLst>
      <p:ext uri="{BB962C8B-B14F-4D97-AF65-F5344CB8AC3E}">
        <p14:creationId xmlns:p14="http://schemas.microsoft.com/office/powerpoint/2010/main" val="611671177"/>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6"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7" name="Line"/>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8" name="Line"/>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19" name="Slide Number"/>
          <p:cNvSpPr txBox="1">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
        <p:nvSpPr>
          <p:cNvPr id="220" name="WHY USE IT?"/>
          <p:cNvSpPr txBox="1">
            <a:spLocks noGrp="1"/>
          </p:cNvSpPr>
          <p:nvPr>
            <p:ph type="title"/>
          </p:nvPr>
        </p:nvSpPr>
        <p:spPr>
          <a:prstGeom prst="rect">
            <a:avLst/>
          </a:prstGeom>
        </p:spPr>
        <p:txBody>
          <a:bodyPr/>
          <a:lstStyle/>
          <a:p>
            <a:r>
              <a:rPr lang="en-GB" dirty="0" smtClean="0"/>
              <a:t>Real World Data Science </a:t>
            </a:r>
            <a:r>
              <a:rPr lang="en-GB" dirty="0" smtClean="0">
                <a:solidFill>
                  <a:srgbClr val="FF0000"/>
                </a:solidFill>
              </a:rPr>
              <a:t>.vs. DAT11 course</a:t>
            </a:r>
            <a:endParaRPr dirty="0">
              <a:solidFill>
                <a:srgbClr val="FF0000"/>
              </a:solidFill>
            </a:endParaRPr>
          </a:p>
        </p:txBody>
      </p:sp>
      <p:sp>
        <p:nvSpPr>
          <p:cNvPr id="9" name="Cloud Computing…"/>
          <p:cNvSpPr txBox="1">
            <a:spLocks noGrp="1"/>
          </p:cNvSpPr>
          <p:nvPr>
            <p:ph type="body" idx="1"/>
          </p:nvPr>
        </p:nvSpPr>
        <p:spPr>
          <a:xfrm>
            <a:off x="468153" y="983297"/>
            <a:ext cx="8426769" cy="4030980"/>
          </a:xfrm>
          <a:prstGeom prst="rect">
            <a:avLst/>
          </a:prstGeom>
        </p:spPr>
        <p:txBody>
          <a:bodyPr/>
          <a:lstStyle/>
          <a:p>
            <a:pPr marL="352777" indent="-352777">
              <a:lnSpc>
                <a:spcPct val="100000"/>
              </a:lnSpc>
              <a:buSzPct val="100000"/>
              <a:buFontTx/>
              <a:buAutoNum type="arabicPeriod"/>
            </a:pPr>
            <a:r>
              <a:rPr lang="en-GB" sz="1400" dirty="0" smtClean="0"/>
              <a:t>BIG DATA!   (</a:t>
            </a:r>
            <a:r>
              <a:rPr lang="en-GB" sz="1400" dirty="0" smtClean="0">
                <a:solidFill>
                  <a:srgbClr val="FF0000"/>
                </a:solidFill>
              </a:rPr>
              <a:t>GB</a:t>
            </a:r>
            <a:r>
              <a:rPr lang="en-GB" sz="1400" dirty="0" smtClean="0"/>
              <a:t>, TB, PB!)</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Data must be </a:t>
            </a:r>
            <a:r>
              <a:rPr lang="en-GB" sz="1400" dirty="0" smtClean="0">
                <a:solidFill>
                  <a:srgbClr val="FF0000"/>
                </a:solidFill>
              </a:rPr>
              <a:t>extracted</a:t>
            </a:r>
            <a:r>
              <a:rPr lang="en-GB" sz="1400" dirty="0" smtClean="0"/>
              <a:t> &amp; </a:t>
            </a:r>
            <a:r>
              <a:rPr lang="en-GB" sz="1400" dirty="0" smtClean="0">
                <a:solidFill>
                  <a:srgbClr val="FF0000"/>
                </a:solidFill>
              </a:rPr>
              <a:t>treated</a:t>
            </a:r>
            <a:r>
              <a:rPr lang="en-GB" sz="1400" dirty="0" smtClean="0"/>
              <a:t> (</a:t>
            </a:r>
            <a:r>
              <a:rPr lang="en-GB" sz="1400" dirty="0" err="1" smtClean="0"/>
              <a:t>SuperComputer</a:t>
            </a:r>
            <a:r>
              <a:rPr lang="en-GB" sz="1400" dirty="0" smtClean="0"/>
              <a:t> “Cluster”) - SQL</a:t>
            </a:r>
          </a:p>
          <a:p>
            <a:pPr marL="352777" indent="-352777">
              <a:lnSpc>
                <a:spcPct val="100000"/>
              </a:lnSpc>
              <a:buSzPct val="100000"/>
              <a:buFontTx/>
              <a:buAutoNum type="arabicPeriod"/>
            </a:pPr>
            <a:endParaRPr lang="en-GB" sz="1400" dirty="0" smtClean="0"/>
          </a:p>
          <a:p>
            <a:pPr marL="352777" indent="-352777">
              <a:lnSpc>
                <a:spcPct val="100000"/>
              </a:lnSpc>
              <a:buSzPct val="100000"/>
              <a:buFontTx/>
              <a:buAutoNum type="arabicPeriod"/>
            </a:pPr>
            <a:r>
              <a:rPr lang="en-GB" sz="1400" dirty="0" smtClean="0"/>
              <a:t>Login via </a:t>
            </a:r>
            <a:r>
              <a:rPr lang="en-GB" sz="1400" dirty="0" smtClean="0">
                <a:solidFill>
                  <a:schemeClr val="accent5"/>
                </a:solidFill>
              </a:rPr>
              <a:t>command-line</a:t>
            </a:r>
            <a:r>
              <a:rPr lang="en-GB" sz="1400" dirty="0" smtClean="0"/>
              <a:t> or </a:t>
            </a:r>
            <a:r>
              <a:rPr lang="en-GB" sz="1400" dirty="0" smtClean="0">
                <a:solidFill>
                  <a:schemeClr val="accent5"/>
                </a:solidFill>
              </a:rPr>
              <a:t>browser</a:t>
            </a:r>
            <a:r>
              <a:rPr lang="en-GB" sz="1400" dirty="0" smtClean="0"/>
              <a:t> (rather than local)</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a:t>Model is complex &amp; consume lots of resource (</a:t>
            </a:r>
            <a:r>
              <a:rPr lang="en-GB" sz="1400" dirty="0" err="1"/>
              <a:t>SuperComputer</a:t>
            </a:r>
            <a:r>
              <a:rPr lang="en-GB" sz="1400" dirty="0"/>
              <a:t> “Cluster”)</a:t>
            </a:r>
          </a:p>
          <a:p>
            <a:pPr marL="352777" indent="-352777">
              <a:lnSpc>
                <a:spcPct val="100000"/>
              </a:lnSpc>
              <a:buSzPct val="100000"/>
              <a:buFontTx/>
              <a:buAutoNum type="arabicPeriod"/>
            </a:pPr>
            <a:endParaRPr lang="en-GB" sz="1400" dirty="0" smtClean="0"/>
          </a:p>
          <a:p>
            <a:pPr marL="352777" indent="-352777">
              <a:lnSpc>
                <a:spcPct val="100000"/>
              </a:lnSpc>
              <a:buSzPct val="100000"/>
              <a:buFontTx/>
              <a:buAutoNum type="arabicPeriod"/>
            </a:pPr>
            <a:r>
              <a:rPr lang="en-GB" sz="1400" dirty="0" smtClean="0"/>
              <a:t>Data Sampling may be required  </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a:t>Big Data Jobs must be submitted to a </a:t>
            </a:r>
            <a:r>
              <a:rPr lang="en-GB" sz="1400" dirty="0" smtClean="0"/>
              <a:t>QUEUE</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t>Separate </a:t>
            </a:r>
            <a:r>
              <a:rPr lang="en-GB" sz="1400" dirty="0" smtClean="0">
                <a:solidFill>
                  <a:srgbClr val="FF0000"/>
                </a:solidFill>
              </a:rPr>
              <a:t>DEVELOPMENT, VALIDATION</a:t>
            </a:r>
            <a:r>
              <a:rPr lang="en-GB" sz="1400" dirty="0" smtClean="0"/>
              <a:t> (testing) and PRODUCTION</a:t>
            </a:r>
          </a:p>
          <a:p>
            <a:pPr marL="352777" indent="-352777">
              <a:lnSpc>
                <a:spcPct val="100000"/>
              </a:lnSpc>
              <a:buSzPct val="100000"/>
              <a:buFontTx/>
              <a:buAutoNum type="arabicPeriod"/>
            </a:pPr>
            <a:endParaRPr lang="en-GB" sz="1400" dirty="0"/>
          </a:p>
          <a:p>
            <a:pPr marL="352777" indent="-352777">
              <a:lnSpc>
                <a:spcPct val="100000"/>
              </a:lnSpc>
              <a:buSzPct val="100000"/>
              <a:buFontTx/>
              <a:buAutoNum type="arabicPeriod"/>
            </a:pPr>
            <a:r>
              <a:rPr lang="en-GB" sz="1400" dirty="0" smtClean="0">
                <a:solidFill>
                  <a:srgbClr val="FF0000"/>
                </a:solidFill>
              </a:rPr>
              <a:t>Data Science Project Management</a:t>
            </a:r>
          </a:p>
          <a:p>
            <a:pPr marL="644878" lvl="2" indent="-352777">
              <a:lnSpc>
                <a:spcPct val="100000"/>
              </a:lnSpc>
              <a:buSzPct val="100000"/>
              <a:buFont typeface="+mj-lt"/>
              <a:buAutoNum type="alphaLcParenR"/>
            </a:pPr>
            <a:r>
              <a:rPr lang="en-GB" sz="1400" dirty="0" smtClean="0">
                <a:solidFill>
                  <a:srgbClr val="FF0000"/>
                </a:solidFill>
              </a:rPr>
              <a:t>Requirements gathering &amp; Project Planning</a:t>
            </a:r>
          </a:p>
          <a:p>
            <a:pPr marL="644878" lvl="2" indent="-352777">
              <a:lnSpc>
                <a:spcPct val="100000"/>
              </a:lnSpc>
              <a:buSzPct val="100000"/>
              <a:buFont typeface="+mj-lt"/>
              <a:buAutoNum type="alphaLcParenR"/>
            </a:pPr>
            <a:r>
              <a:rPr lang="en-GB" sz="1400" dirty="0" smtClean="0">
                <a:solidFill>
                  <a:srgbClr val="FF0000"/>
                </a:solidFill>
              </a:rPr>
              <a:t>Data discovery </a:t>
            </a:r>
            <a:r>
              <a:rPr lang="en-GB" sz="1400" dirty="0" smtClean="0">
                <a:solidFill>
                  <a:srgbClr val="FF0000"/>
                </a:solidFill>
                <a:sym typeface="Wingdings"/>
              </a:rPr>
              <a:t> </a:t>
            </a:r>
            <a:r>
              <a:rPr lang="en-GB" sz="1400" dirty="0" smtClean="0">
                <a:solidFill>
                  <a:srgbClr val="FF0000"/>
                </a:solidFill>
              </a:rPr>
              <a:t>Model Development  </a:t>
            </a:r>
            <a:r>
              <a:rPr lang="en-GB" sz="1400" dirty="0" smtClean="0">
                <a:solidFill>
                  <a:schemeClr val="bg1"/>
                </a:solidFill>
                <a:sym typeface="Wingdings"/>
              </a:rPr>
              <a:t>  Implementation  Monitoring</a:t>
            </a:r>
          </a:p>
          <a:p>
            <a:pPr marL="644878" lvl="2" indent="-352777">
              <a:lnSpc>
                <a:spcPct val="100000"/>
              </a:lnSpc>
              <a:buSzPct val="100000"/>
              <a:buFont typeface="+mj-lt"/>
              <a:buAutoNum type="alphaLcParenR"/>
            </a:pPr>
            <a:r>
              <a:rPr lang="en-GB" sz="1400" dirty="0" smtClean="0">
                <a:solidFill>
                  <a:srgbClr val="FF0000"/>
                </a:solidFill>
                <a:sym typeface="Wingdings"/>
              </a:rPr>
              <a:t>Sales</a:t>
            </a:r>
            <a:endParaRPr lang="en-GB" sz="1400" dirty="0">
              <a:solidFill>
                <a:srgbClr val="FF0000"/>
              </a:solidFill>
            </a:endParaRPr>
          </a:p>
        </p:txBody>
      </p:sp>
      <p:pic>
        <p:nvPicPr>
          <p:cNvPr id="2" name="Picture 1"/>
          <p:cNvPicPr>
            <a:picLocks noChangeAspect="1"/>
          </p:cNvPicPr>
          <p:nvPr/>
        </p:nvPicPr>
        <p:blipFill>
          <a:blip r:embed="rId2"/>
          <a:stretch>
            <a:fillRect/>
          </a:stretch>
        </p:blipFill>
        <p:spPr>
          <a:xfrm>
            <a:off x="3433762" y="1013328"/>
            <a:ext cx="381000" cy="381000"/>
          </a:xfrm>
          <a:prstGeom prst="rect">
            <a:avLst/>
          </a:prstGeom>
        </p:spPr>
      </p:pic>
      <p:pic>
        <p:nvPicPr>
          <p:cNvPr id="10" name="Picture 9"/>
          <p:cNvPicPr>
            <a:picLocks noChangeAspect="1"/>
          </p:cNvPicPr>
          <p:nvPr/>
        </p:nvPicPr>
        <p:blipFill>
          <a:blip r:embed="rId2"/>
          <a:stretch>
            <a:fillRect/>
          </a:stretch>
        </p:blipFill>
        <p:spPr>
          <a:xfrm>
            <a:off x="5453062" y="1802924"/>
            <a:ext cx="381000" cy="381000"/>
          </a:xfrm>
          <a:prstGeom prst="rect">
            <a:avLst/>
          </a:prstGeom>
        </p:spPr>
      </p:pic>
      <p:pic>
        <p:nvPicPr>
          <p:cNvPr id="11" name="Picture 10"/>
          <p:cNvPicPr>
            <a:picLocks noChangeAspect="1"/>
          </p:cNvPicPr>
          <p:nvPr/>
        </p:nvPicPr>
        <p:blipFill>
          <a:blip r:embed="rId2"/>
          <a:stretch>
            <a:fillRect/>
          </a:stretch>
        </p:blipFill>
        <p:spPr>
          <a:xfrm>
            <a:off x="6634162" y="3513931"/>
            <a:ext cx="381000" cy="381000"/>
          </a:xfrm>
          <a:prstGeom prst="rect">
            <a:avLst/>
          </a:prstGeom>
        </p:spPr>
      </p:pic>
      <p:pic>
        <p:nvPicPr>
          <p:cNvPr id="12" name="Picture 11"/>
          <p:cNvPicPr>
            <a:picLocks noChangeAspect="1"/>
          </p:cNvPicPr>
          <p:nvPr/>
        </p:nvPicPr>
        <p:blipFill>
          <a:blip r:embed="rId2"/>
          <a:stretch>
            <a:fillRect/>
          </a:stretch>
        </p:blipFill>
        <p:spPr>
          <a:xfrm>
            <a:off x="6634162" y="1367791"/>
            <a:ext cx="381000" cy="381000"/>
          </a:xfrm>
          <a:prstGeom prst="rect">
            <a:avLst/>
          </a:prstGeom>
        </p:spPr>
      </p:pic>
      <p:pic>
        <p:nvPicPr>
          <p:cNvPr id="13" name="Picture 12"/>
          <p:cNvPicPr>
            <a:picLocks noChangeAspect="1"/>
          </p:cNvPicPr>
          <p:nvPr/>
        </p:nvPicPr>
        <p:blipFill>
          <a:blip r:embed="rId2"/>
          <a:stretch>
            <a:fillRect/>
          </a:stretch>
        </p:blipFill>
        <p:spPr>
          <a:xfrm>
            <a:off x="2281237" y="4795202"/>
            <a:ext cx="381000" cy="381000"/>
          </a:xfrm>
          <a:prstGeom prst="rect">
            <a:avLst/>
          </a:prstGeom>
        </p:spPr>
      </p:pic>
      <p:sp>
        <p:nvSpPr>
          <p:cNvPr id="3" name="Rectangle 2"/>
          <p:cNvSpPr/>
          <p:nvPr/>
        </p:nvSpPr>
        <p:spPr>
          <a:xfrm>
            <a:off x="2580825" y="4733587"/>
            <a:ext cx="2029723" cy="461665"/>
          </a:xfrm>
          <a:prstGeom prst="rect">
            <a:avLst/>
          </a:prstGeom>
        </p:spPr>
        <p:txBody>
          <a:bodyPr wrap="none">
            <a:spAutoFit/>
          </a:bodyPr>
          <a:lstStyle/>
          <a:p>
            <a:r>
              <a:rPr lang="en-GB" sz="2400" smtClean="0"/>
              <a:t>Final Project</a:t>
            </a:r>
            <a:endParaRPr lang="en-US" dirty="0"/>
          </a:p>
        </p:txBody>
      </p:sp>
    </p:spTree>
    <p:extLst>
      <p:ext uri="{BB962C8B-B14F-4D97-AF65-F5344CB8AC3E}">
        <p14:creationId xmlns:p14="http://schemas.microsoft.com/office/powerpoint/2010/main" val="1425734596"/>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00000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167</TotalTime>
  <Words>3160</Words>
  <Application>Microsoft Macintosh PowerPoint</Application>
  <PresentationFormat>Custom</PresentationFormat>
  <Paragraphs>580</Paragraphs>
  <Slides>81</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81</vt:i4>
      </vt:variant>
    </vt:vector>
  </HeadingPairs>
  <TitlesOfParts>
    <vt:vector size="93" baseType="lpstr">
      <vt:lpstr>Gill Sans</vt:lpstr>
      <vt:lpstr>Helvetica</vt:lpstr>
      <vt:lpstr>Helvetica Light</vt:lpstr>
      <vt:lpstr>Helvetica Neue</vt:lpstr>
      <vt:lpstr>Lucida Grande</vt:lpstr>
      <vt:lpstr>News706 BT</vt:lpstr>
      <vt:lpstr>Proxima Nova</vt:lpstr>
      <vt:lpstr>Times New Roman</vt:lpstr>
      <vt:lpstr>Trebuchet MS</vt:lpstr>
      <vt:lpstr>Wingdings</vt:lpstr>
      <vt:lpstr>Arial</vt:lpstr>
      <vt:lpstr>White</vt:lpstr>
      <vt:lpstr>Welcome to General Assembly</vt:lpstr>
      <vt:lpstr>DATA SCIENCE DAT11SYD Lesson 15:  Real World Data Science Skills     -Part1 - Cloud Computing     -Part2 - “Soft Skills”</vt:lpstr>
      <vt:lpstr>PowerPoint Presentation</vt:lpstr>
      <vt:lpstr>PowerPoint Presentation</vt:lpstr>
      <vt:lpstr>Git &amp; GitHub – 1 Pager Guide!</vt:lpstr>
      <vt:lpstr>AGENDA</vt:lpstr>
      <vt:lpstr>PART 1</vt:lpstr>
      <vt:lpstr>Real World Data Science</vt:lpstr>
      <vt:lpstr>Real World Data Science .vs. DAT11 course</vt:lpstr>
      <vt:lpstr>BIG DATA   &amp;   CLOUD COMPUTING</vt:lpstr>
      <vt:lpstr>Initial Big Data setup (simplified)</vt:lpstr>
      <vt:lpstr>Hadoop Distributed File System (“HDFS” / “Hadoop”)</vt:lpstr>
      <vt:lpstr>HDFS &amp; MapReduce using Hive</vt:lpstr>
      <vt:lpstr>Map-Reduce:  Pseudo-Code Example from WikiPedia</vt:lpstr>
      <vt:lpstr>WHAT IS IT AND WHY USE IT? (GOOGLE)</vt:lpstr>
      <vt:lpstr>WHAT IS IT AND WHY USE IT? (AWS)</vt:lpstr>
      <vt:lpstr>WHY USE IT?</vt:lpstr>
      <vt:lpstr>SPARK</vt:lpstr>
      <vt:lpstr>SPARK - WHAT IS IT?</vt:lpstr>
      <vt:lpstr>SPARK - HOW DOES IT RELATE TO DATA SCIENCE?</vt:lpstr>
      <vt:lpstr>PowerPoint Presentation</vt:lpstr>
      <vt:lpstr>SPARK SQL</vt:lpstr>
      <vt:lpstr>SPARK DATAFRAMES</vt:lpstr>
      <vt:lpstr>SPARK MLLIB</vt:lpstr>
      <vt:lpstr>DIGRESSION - GRAPH ANALYSIS - FACEBOOK</vt:lpstr>
      <vt:lpstr>PowerPoint Presentation</vt:lpstr>
      <vt:lpstr>JSON - WHAT IS IT?</vt:lpstr>
      <vt:lpstr>JSON - HOW DOES IT RELATE TO DATA SCIENCE?</vt:lpstr>
      <vt:lpstr>PowerPoint Presentation</vt:lpstr>
      <vt:lpstr>DOCKER - WHAT IS IT?</vt:lpstr>
      <vt:lpstr>LAB = Homework!  Follow the step by step guide:  “Guide - Google Cloud Computing.ipynb”</vt:lpstr>
      <vt:lpstr>TEA BREAK</vt:lpstr>
      <vt:lpstr>PART 2</vt:lpstr>
      <vt:lpstr>Agenda</vt:lpstr>
      <vt:lpstr>PowerPoint Presentation</vt:lpstr>
      <vt:lpstr>PowerPoint Presentation</vt:lpstr>
      <vt:lpstr>Communication</vt:lpstr>
      <vt:lpstr>PowerPoint Presentation</vt:lpstr>
      <vt:lpstr>PowerPoint Presentation</vt:lpstr>
      <vt:lpstr>PowerPoint Presentation</vt:lpstr>
      <vt:lpstr>Presentation</vt:lpstr>
      <vt:lpstr>Presentation</vt:lpstr>
      <vt:lpstr>Presentation</vt:lpstr>
      <vt:lpstr>Presentation</vt:lpstr>
      <vt:lpstr>Presentation</vt:lpstr>
      <vt:lpstr>PowerPoint Presentation</vt:lpstr>
      <vt:lpstr>PowerPoint Presentation</vt:lpstr>
      <vt:lpstr>How did we go?</vt:lpstr>
      <vt:lpstr>Politics</vt:lpstr>
      <vt:lpstr>Networking</vt:lpstr>
      <vt:lpstr>Networking</vt:lpstr>
      <vt:lpstr>Organisational Politics</vt:lpstr>
      <vt:lpstr>Organisational Politics</vt:lpstr>
      <vt:lpstr>Organisational Politics</vt:lpstr>
      <vt:lpstr>Organisational Politics</vt:lpstr>
      <vt:lpstr>Consulting</vt:lpstr>
      <vt:lpstr>Internal and External Consulting</vt:lpstr>
      <vt:lpstr>Internal and External Consulting</vt:lpstr>
      <vt:lpstr>Stakeholder Cues</vt:lpstr>
      <vt:lpstr>PowerPoint Presentation</vt:lpstr>
      <vt:lpstr>PowerPoint Presentation</vt:lpstr>
      <vt:lpstr>What did we learn?</vt:lpstr>
      <vt:lpstr>Governance</vt:lpstr>
      <vt:lpstr>Management</vt:lpstr>
      <vt:lpstr>Management</vt:lpstr>
      <vt:lpstr>Management</vt:lpstr>
      <vt:lpstr>Management</vt:lpstr>
      <vt:lpstr>Job Seeking</vt:lpstr>
      <vt:lpstr>PowerPoint Presentation</vt:lpstr>
      <vt:lpstr>Job Applications</vt:lpstr>
      <vt:lpstr>Job Applications</vt:lpstr>
      <vt:lpstr>Job Applications</vt:lpstr>
      <vt:lpstr>Job Applications</vt:lpstr>
      <vt:lpstr>INTERVIEWS</vt:lpstr>
      <vt:lpstr>SKiLLz</vt:lpstr>
      <vt:lpstr>Knowledge</vt:lpstr>
      <vt:lpstr>Personal Traits</vt:lpstr>
      <vt:lpstr>INTERVIEWS - TYPICAL TECHNICAL QUESTIONS</vt:lpstr>
      <vt:lpstr>INTERVIEWS - HILARY MASON’S QUESTIONS</vt:lpstr>
      <vt:lpstr>INTERVIEWS</vt:lpstr>
      <vt:lpstr>Professional Development</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DAT11SYD Lesson 14 Cloud Computing</dc:title>
  <cp:lastModifiedBy>Microsoft Office User</cp:lastModifiedBy>
  <cp:revision>49</cp:revision>
  <dcterms:modified xsi:type="dcterms:W3CDTF">2018-04-17T14:43:01Z</dcterms:modified>
</cp:coreProperties>
</file>